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95"/>
  </p:notesMasterIdLst>
  <p:sldIdLst>
    <p:sldId id="382" r:id="rId2"/>
    <p:sldId id="280" r:id="rId3"/>
    <p:sldId id="331" r:id="rId4"/>
    <p:sldId id="257" r:id="rId5"/>
    <p:sldId id="258" r:id="rId6"/>
    <p:sldId id="261" r:id="rId7"/>
    <p:sldId id="263" r:id="rId8"/>
    <p:sldId id="278" r:id="rId9"/>
    <p:sldId id="383" r:id="rId10"/>
    <p:sldId id="289" r:id="rId11"/>
    <p:sldId id="277" r:id="rId12"/>
    <p:sldId id="307" r:id="rId13"/>
    <p:sldId id="265" r:id="rId14"/>
    <p:sldId id="270" r:id="rId15"/>
    <p:sldId id="271" r:id="rId16"/>
    <p:sldId id="274" r:id="rId17"/>
    <p:sldId id="384" r:id="rId18"/>
    <p:sldId id="273" r:id="rId19"/>
    <p:sldId id="276" r:id="rId20"/>
    <p:sldId id="283" r:id="rId21"/>
    <p:sldId id="296" r:id="rId22"/>
    <p:sldId id="305" r:id="rId23"/>
    <p:sldId id="428" r:id="rId24"/>
    <p:sldId id="491" r:id="rId25"/>
    <p:sldId id="369" r:id="rId26"/>
    <p:sldId id="447" r:id="rId27"/>
    <p:sldId id="427" r:id="rId28"/>
    <p:sldId id="450" r:id="rId29"/>
    <p:sldId id="284" r:id="rId30"/>
    <p:sldId id="313" r:id="rId31"/>
    <p:sldId id="285" r:id="rId32"/>
    <p:sldId id="295" r:id="rId33"/>
    <p:sldId id="433" r:id="rId34"/>
    <p:sldId id="288" r:id="rId35"/>
    <p:sldId id="330" r:id="rId36"/>
    <p:sldId id="448" r:id="rId37"/>
    <p:sldId id="486" r:id="rId38"/>
    <p:sldId id="487" r:id="rId39"/>
    <p:sldId id="377" r:id="rId40"/>
    <p:sldId id="453" r:id="rId41"/>
    <p:sldId id="452" r:id="rId42"/>
    <p:sldId id="488" r:id="rId43"/>
    <p:sldId id="430" r:id="rId44"/>
    <p:sldId id="434" r:id="rId45"/>
    <p:sldId id="431" r:id="rId46"/>
    <p:sldId id="451" r:id="rId47"/>
    <p:sldId id="458" r:id="rId48"/>
    <p:sldId id="454" r:id="rId49"/>
    <p:sldId id="459" r:id="rId50"/>
    <p:sldId id="455" r:id="rId51"/>
    <p:sldId id="460" r:id="rId52"/>
    <p:sldId id="456" r:id="rId53"/>
    <p:sldId id="461" r:id="rId54"/>
    <p:sldId id="457" r:id="rId55"/>
    <p:sldId id="489" r:id="rId56"/>
    <p:sldId id="463" r:id="rId57"/>
    <p:sldId id="435" r:id="rId58"/>
    <p:sldId id="444" r:id="rId59"/>
    <p:sldId id="464" r:id="rId60"/>
    <p:sldId id="492" r:id="rId61"/>
    <p:sldId id="465" r:id="rId62"/>
    <p:sldId id="493" r:id="rId63"/>
    <p:sldId id="466" r:id="rId64"/>
    <p:sldId id="470" r:id="rId65"/>
    <p:sldId id="469" r:id="rId66"/>
    <p:sldId id="484" r:id="rId67"/>
    <p:sldId id="494" r:id="rId68"/>
    <p:sldId id="471" r:id="rId69"/>
    <p:sldId id="472" r:id="rId70"/>
    <p:sldId id="474" r:id="rId71"/>
    <p:sldId id="495" r:id="rId72"/>
    <p:sldId id="438" r:id="rId73"/>
    <p:sldId id="473" r:id="rId74"/>
    <p:sldId id="476" r:id="rId75"/>
    <p:sldId id="439" r:id="rId76"/>
    <p:sldId id="436" r:id="rId77"/>
    <p:sldId id="477" r:id="rId78"/>
    <p:sldId id="478" r:id="rId79"/>
    <p:sldId id="483" r:id="rId80"/>
    <p:sldId id="496" r:id="rId81"/>
    <p:sldId id="437" r:id="rId82"/>
    <p:sldId id="480" r:id="rId83"/>
    <p:sldId id="481" r:id="rId84"/>
    <p:sldId id="497" r:id="rId85"/>
    <p:sldId id="441" r:id="rId86"/>
    <p:sldId id="308" r:id="rId87"/>
    <p:sldId id="309" r:id="rId88"/>
    <p:sldId id="498" r:id="rId89"/>
    <p:sldId id="363" r:id="rId90"/>
    <p:sldId id="500" r:id="rId91"/>
    <p:sldId id="501" r:id="rId92"/>
    <p:sldId id="310" r:id="rId93"/>
    <p:sldId id="329" r:id="rId94"/>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2080" autoAdjust="0"/>
  </p:normalViewPr>
  <p:slideViewPr>
    <p:cSldViewPr snapToGrid="0">
      <p:cViewPr varScale="1">
        <p:scale>
          <a:sx n="88" d="100"/>
          <a:sy n="88" d="100"/>
        </p:scale>
        <p:origin x="96" y="8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2020/12/3</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2354756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21</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23</a:t>
            </a:fld>
            <a:endParaRPr kumimoji="1" lang="ja-JP" altLang="en-US"/>
          </a:p>
        </p:txBody>
      </p:sp>
    </p:spTree>
    <p:extLst>
      <p:ext uri="{BB962C8B-B14F-4D97-AF65-F5344CB8AC3E}">
        <p14:creationId xmlns:p14="http://schemas.microsoft.com/office/powerpoint/2010/main" val="1320203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24</a:t>
            </a:fld>
            <a:endParaRPr kumimoji="1" lang="ja-JP" altLang="en-US"/>
          </a:p>
        </p:txBody>
      </p:sp>
    </p:spTree>
    <p:extLst>
      <p:ext uri="{BB962C8B-B14F-4D97-AF65-F5344CB8AC3E}">
        <p14:creationId xmlns:p14="http://schemas.microsoft.com/office/powerpoint/2010/main" val="19777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532503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3417435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29</a:t>
            </a:fld>
            <a:endParaRPr kumimoji="1" lang="ja-JP" altLang="en-US"/>
          </a:p>
        </p:txBody>
      </p:sp>
    </p:spTree>
    <p:extLst>
      <p:ext uri="{BB962C8B-B14F-4D97-AF65-F5344CB8AC3E}">
        <p14:creationId xmlns:p14="http://schemas.microsoft.com/office/powerpoint/2010/main" val="2374104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30</a:t>
            </a:fld>
            <a:endParaRPr kumimoji="1" lang="ja-JP" altLang="en-US"/>
          </a:p>
        </p:txBody>
      </p:sp>
    </p:spTree>
    <p:extLst>
      <p:ext uri="{BB962C8B-B14F-4D97-AF65-F5344CB8AC3E}">
        <p14:creationId xmlns:p14="http://schemas.microsoft.com/office/powerpoint/2010/main" val="3780790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31</a:t>
            </a:fld>
            <a:endParaRPr kumimoji="1" lang="ja-JP" altLang="en-US"/>
          </a:p>
        </p:txBody>
      </p:sp>
    </p:spTree>
    <p:extLst>
      <p:ext uri="{BB962C8B-B14F-4D97-AF65-F5344CB8AC3E}">
        <p14:creationId xmlns:p14="http://schemas.microsoft.com/office/powerpoint/2010/main" val="3542603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3352651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135487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2012619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1927665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2916261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3229331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1957661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42</a:t>
            </a:fld>
            <a:endParaRPr kumimoji="1" lang="ja-JP" altLang="en-US"/>
          </a:p>
        </p:txBody>
      </p:sp>
    </p:spTree>
    <p:extLst>
      <p:ext uri="{BB962C8B-B14F-4D97-AF65-F5344CB8AC3E}">
        <p14:creationId xmlns:p14="http://schemas.microsoft.com/office/powerpoint/2010/main" val="663575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50820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3362644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108661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a:t>
            </a:fld>
            <a:endParaRPr kumimoji="1" lang="ja-JP" altLang="en-US"/>
          </a:p>
        </p:txBody>
      </p:sp>
    </p:spTree>
    <p:extLst>
      <p:ext uri="{BB962C8B-B14F-4D97-AF65-F5344CB8AC3E}">
        <p14:creationId xmlns:p14="http://schemas.microsoft.com/office/powerpoint/2010/main" val="2429044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18524728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38785477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4163140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1337943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22995628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52</a:t>
            </a:fld>
            <a:endParaRPr kumimoji="1" lang="ja-JP" altLang="en-US"/>
          </a:p>
        </p:txBody>
      </p:sp>
    </p:spTree>
    <p:extLst>
      <p:ext uri="{BB962C8B-B14F-4D97-AF65-F5344CB8AC3E}">
        <p14:creationId xmlns:p14="http://schemas.microsoft.com/office/powerpoint/2010/main" val="25046494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53</a:t>
            </a:fld>
            <a:endParaRPr kumimoji="1" lang="ja-JP" altLang="en-US"/>
          </a:p>
        </p:txBody>
      </p:sp>
    </p:spTree>
    <p:extLst>
      <p:ext uri="{BB962C8B-B14F-4D97-AF65-F5344CB8AC3E}">
        <p14:creationId xmlns:p14="http://schemas.microsoft.com/office/powerpoint/2010/main" val="12069531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54</a:t>
            </a:fld>
            <a:endParaRPr kumimoji="1" lang="ja-JP" altLang="en-US"/>
          </a:p>
        </p:txBody>
      </p:sp>
    </p:spTree>
    <p:extLst>
      <p:ext uri="{BB962C8B-B14F-4D97-AF65-F5344CB8AC3E}">
        <p14:creationId xmlns:p14="http://schemas.microsoft.com/office/powerpoint/2010/main" val="28166529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32803003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2442716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59</a:t>
            </a:fld>
            <a:endParaRPr kumimoji="1" lang="ja-JP" altLang="en-US"/>
          </a:p>
        </p:txBody>
      </p:sp>
    </p:spTree>
    <p:extLst>
      <p:ext uri="{BB962C8B-B14F-4D97-AF65-F5344CB8AC3E}">
        <p14:creationId xmlns:p14="http://schemas.microsoft.com/office/powerpoint/2010/main" val="1537508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60</a:t>
            </a:fld>
            <a:endParaRPr kumimoji="1" lang="ja-JP" altLang="en-US"/>
          </a:p>
        </p:txBody>
      </p:sp>
    </p:spTree>
    <p:extLst>
      <p:ext uri="{BB962C8B-B14F-4D97-AF65-F5344CB8AC3E}">
        <p14:creationId xmlns:p14="http://schemas.microsoft.com/office/powerpoint/2010/main" val="3685204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209016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22354830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1337249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1799571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658929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713433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6335453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68</a:t>
            </a:fld>
            <a:endParaRPr kumimoji="1" lang="ja-JP" altLang="en-US"/>
          </a:p>
        </p:txBody>
      </p:sp>
    </p:spTree>
    <p:extLst>
      <p:ext uri="{BB962C8B-B14F-4D97-AF65-F5344CB8AC3E}">
        <p14:creationId xmlns:p14="http://schemas.microsoft.com/office/powerpoint/2010/main" val="3680172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4050797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69</a:t>
            </a:fld>
            <a:endParaRPr kumimoji="1" lang="ja-JP" altLang="en-US"/>
          </a:p>
        </p:txBody>
      </p:sp>
    </p:spTree>
    <p:extLst>
      <p:ext uri="{BB962C8B-B14F-4D97-AF65-F5344CB8AC3E}">
        <p14:creationId xmlns:p14="http://schemas.microsoft.com/office/powerpoint/2010/main" val="33784795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70</a:t>
            </a:fld>
            <a:endParaRPr kumimoji="1" lang="ja-JP" altLang="en-US"/>
          </a:p>
        </p:txBody>
      </p:sp>
    </p:spTree>
    <p:extLst>
      <p:ext uri="{BB962C8B-B14F-4D97-AF65-F5344CB8AC3E}">
        <p14:creationId xmlns:p14="http://schemas.microsoft.com/office/powerpoint/2010/main" val="10469790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71</a:t>
            </a:fld>
            <a:endParaRPr kumimoji="1" lang="ja-JP" altLang="en-US"/>
          </a:p>
        </p:txBody>
      </p:sp>
    </p:spTree>
    <p:extLst>
      <p:ext uri="{BB962C8B-B14F-4D97-AF65-F5344CB8AC3E}">
        <p14:creationId xmlns:p14="http://schemas.microsoft.com/office/powerpoint/2010/main" val="9967650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73</a:t>
            </a:fld>
            <a:endParaRPr kumimoji="1" lang="ja-JP" altLang="en-US"/>
          </a:p>
        </p:txBody>
      </p:sp>
    </p:spTree>
    <p:extLst>
      <p:ext uri="{BB962C8B-B14F-4D97-AF65-F5344CB8AC3E}">
        <p14:creationId xmlns:p14="http://schemas.microsoft.com/office/powerpoint/2010/main" val="35461739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24655072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30671559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15787871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4091092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80</a:t>
            </a:fld>
            <a:endParaRPr kumimoji="1" lang="ja-JP" altLang="en-US"/>
          </a:p>
        </p:txBody>
      </p:sp>
    </p:spTree>
    <p:extLst>
      <p:ext uri="{BB962C8B-B14F-4D97-AF65-F5344CB8AC3E}">
        <p14:creationId xmlns:p14="http://schemas.microsoft.com/office/powerpoint/2010/main" val="39606148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82</a:t>
            </a:fld>
            <a:endParaRPr kumimoji="1" lang="ja-JP" altLang="en-US"/>
          </a:p>
        </p:txBody>
      </p:sp>
    </p:spTree>
    <p:extLst>
      <p:ext uri="{BB962C8B-B14F-4D97-AF65-F5344CB8AC3E}">
        <p14:creationId xmlns:p14="http://schemas.microsoft.com/office/powerpoint/2010/main" val="1565863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808050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84</a:t>
            </a:fld>
            <a:endParaRPr kumimoji="1" lang="ja-JP" altLang="en-US"/>
          </a:p>
        </p:txBody>
      </p:sp>
    </p:spTree>
    <p:extLst>
      <p:ext uri="{BB962C8B-B14F-4D97-AF65-F5344CB8AC3E}">
        <p14:creationId xmlns:p14="http://schemas.microsoft.com/office/powerpoint/2010/main" val="15149289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87</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90</a:t>
            </a:fld>
            <a:endParaRPr kumimoji="1" lang="ja-JP" altLang="en-US"/>
          </a:p>
        </p:txBody>
      </p:sp>
    </p:spTree>
    <p:extLst>
      <p:ext uri="{BB962C8B-B14F-4D97-AF65-F5344CB8AC3E}">
        <p14:creationId xmlns:p14="http://schemas.microsoft.com/office/powerpoint/2010/main" val="8478979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91</a:t>
            </a:fld>
            <a:endParaRPr kumimoji="1" lang="ja-JP" altLang="en-US"/>
          </a:p>
        </p:txBody>
      </p:sp>
    </p:spTree>
    <p:extLst>
      <p:ext uri="{BB962C8B-B14F-4D97-AF65-F5344CB8AC3E}">
        <p14:creationId xmlns:p14="http://schemas.microsoft.com/office/powerpoint/2010/main" val="37931825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92</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17</a:t>
            </a:fld>
            <a:endParaRPr kumimoji="1" lang="ja-JP" altLang="en-US"/>
          </a:p>
        </p:txBody>
      </p:sp>
    </p:spTree>
    <p:extLst>
      <p:ext uri="{BB962C8B-B14F-4D97-AF65-F5344CB8AC3E}">
        <p14:creationId xmlns:p14="http://schemas.microsoft.com/office/powerpoint/2010/main" val="1827176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18</a:t>
            </a:fld>
            <a:endParaRPr kumimoji="1" lang="ja-JP" altLang="en-US"/>
          </a:p>
        </p:txBody>
      </p:sp>
    </p:spTree>
    <p:extLst>
      <p:ext uri="{BB962C8B-B14F-4D97-AF65-F5344CB8AC3E}">
        <p14:creationId xmlns:p14="http://schemas.microsoft.com/office/powerpoint/2010/main" val="3767547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19</a:t>
            </a:fld>
            <a:endParaRPr kumimoji="1" lang="ja-JP" altLang="en-US"/>
          </a:p>
        </p:txBody>
      </p:sp>
    </p:spTree>
    <p:extLst>
      <p:ext uri="{BB962C8B-B14F-4D97-AF65-F5344CB8AC3E}">
        <p14:creationId xmlns:p14="http://schemas.microsoft.com/office/powerpoint/2010/main" val="3228158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2020/12/3</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s://reactnative.dev/"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kaopiz.com/ja-news-cross-platform-framework-flutter-vs-react-nativ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ja.reactjs.org/"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reactnative.dev/"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reactnativeelements.co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hyperlink" Target="https://reactnativeelements.com/"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localhost:19002/"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hyperlink" Target="http://localhost:19002/"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reactnavigation.org/docs/stack-navigator"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hyperlink" Target="https://reactnavigation.org/docs/drawer-navigator" TargetMode="External"/><Relationship Id="rId4" Type="http://schemas.openxmlformats.org/officeDocument/2006/relationships/hyperlink" Target="https://reactnavigation.org/docs/bottom-tab-navigator"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s://docs.expo.io/versions/latest/sdk/imagepicker/"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s://fintan.jp/?p=5950"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hyperlink" Target="https://fintan.jp/"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hyperlink" Target="https://www.tis.co.jp/recruit/"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hyperlink" Target="https://job.axol.jp/cr/s/tis_22/mypage/login"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07816B6-07F1-482C-9625-C0814F60140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98854" y="900000"/>
            <a:ext cx="11998411" cy="4796492"/>
          </a:xfrm>
          <a:prstGeom prst="rect">
            <a:avLst/>
          </a:prstGeom>
          <a:noFill/>
          <a:ln>
            <a:noFill/>
          </a:ln>
          <a:effectLst/>
        </p:spPr>
        <p:txBody>
          <a:bodyPr wrap="square" tIns="360000" bIns="360000" rtlCol="0" anchor="ctr">
            <a:noAutofit/>
          </a:bodyPr>
          <a:lstStyle/>
          <a:p>
            <a:pPr algn="ctr"/>
            <a:r>
              <a:rPr lang="en-US" altLang="ja-JP" sz="16000" b="1" spc="-600">
                <a:solidFill>
                  <a:srgbClr val="FF0066"/>
                </a:solidFill>
                <a:latin typeface="Meiryo UI" panose="020B0604030504040204" pitchFamily="50" charset="-128"/>
                <a:ea typeface="Meiryo UI" panose="020B0604030504040204" pitchFamily="50" charset="-128"/>
              </a:rPr>
              <a:t>Mobile</a:t>
            </a:r>
            <a:r>
              <a:rPr lang="ja-JP" altLang="en-US" sz="6000" b="1">
                <a:solidFill>
                  <a:srgbClr val="FF0066"/>
                </a:solidFill>
                <a:latin typeface="Meiryo UI" panose="020B0604030504040204" pitchFamily="50" charset="-128"/>
                <a:ea typeface="Meiryo UI" panose="020B0604030504040204" pitchFamily="50" charset="-128"/>
              </a:rPr>
              <a:t>　</a:t>
            </a:r>
            <a:r>
              <a:rPr lang="en-US" altLang="ja-JP" sz="6000" b="1">
                <a:solidFill>
                  <a:srgbClr val="FF0066"/>
                </a:solidFill>
                <a:latin typeface="Meiryo UI" panose="020B0604030504040204" pitchFamily="50" charset="-128"/>
                <a:ea typeface="Meiryo UI" panose="020B0604030504040204" pitchFamily="50" charset="-128"/>
              </a:rPr>
              <a:t>Hands-on</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Dev</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Engineer</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TAIKEN</a:t>
            </a:r>
            <a:endParaRPr lang="ja-JP" altLang="en-US" sz="5400" b="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10806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676903" y="4363521"/>
            <a:ext cx="11517551" cy="1030347"/>
          </a:xfrm>
          <a:prstGeom prst="rect">
            <a:avLst/>
          </a:prstGeom>
          <a:noFill/>
        </p:spPr>
        <p:txBody>
          <a:bodyPr wrap="square" rtlCol="0">
            <a:spAutoFit/>
          </a:bodyPr>
          <a:lstStyle/>
          <a:p>
            <a:pPr>
              <a:lnSpc>
                <a:spcPts val="2400"/>
              </a:lnSpc>
            </a:pPr>
            <a:r>
              <a:rPr kumimoji="1" lang="en-US" altLang="ja-JP" sz="3600">
                <a:latin typeface="Meiryo UI" panose="020B0604030504040204" pitchFamily="50" charset="-128"/>
                <a:ea typeface="Meiryo UI" panose="020B0604030504040204" pitchFamily="50" charset="-128"/>
              </a:rPr>
              <a:t>React</a:t>
            </a:r>
            <a:r>
              <a:rPr kumimoji="1" lang="ja-JP" altLang="en-US" sz="3600">
                <a:latin typeface="Meiryo UI" panose="020B0604030504040204" pitchFamily="50" charset="-128"/>
                <a:ea typeface="Meiryo UI" panose="020B0604030504040204" pitchFamily="50" charset="-128"/>
              </a:rPr>
              <a:t> </a:t>
            </a:r>
            <a:r>
              <a:rPr kumimoji="1" lang="en-US" altLang="ja-JP" sz="3600">
                <a:latin typeface="Meiryo UI" panose="020B0604030504040204" pitchFamily="50" charset="-128"/>
                <a:ea typeface="Meiryo UI" panose="020B0604030504040204" pitchFamily="50" charset="-128"/>
              </a:rPr>
              <a:t>Native</a:t>
            </a:r>
          </a:p>
          <a:p>
            <a:pPr>
              <a:lnSpc>
                <a:spcPts val="2400"/>
              </a:lnSpc>
            </a:pPr>
            <a:r>
              <a:rPr kumimoji="1" lang="ja-JP" altLang="en-US" sz="3600">
                <a:latin typeface="Meiryo UI" panose="020B0604030504040204" pitchFamily="50" charset="-128"/>
                <a:ea typeface="Meiryo UI" panose="020B0604030504040204" pitchFamily="50" charset="-128"/>
              </a:rPr>
              <a:t>　　　　　　　　　　＜　　</a:t>
            </a:r>
            <a:r>
              <a:rPr kumimoji="1" lang="ja-JP" altLang="en-US" sz="3600">
                <a:highlight>
                  <a:srgbClr val="FFFF00"/>
                </a:highlight>
                <a:latin typeface="Meiryo UI" panose="020B0604030504040204" pitchFamily="50" charset="-128"/>
                <a:ea typeface="Meiryo UI" panose="020B0604030504040204" pitchFamily="50" charset="-128"/>
              </a:rPr>
              <a:t>モバイルアプリの作り方　　⇒</a:t>
            </a:r>
            <a:r>
              <a:rPr kumimoji="1" lang="en-US" altLang="ja-JP" sz="3600">
                <a:highlight>
                  <a:srgbClr val="FFFF00"/>
                </a:highlight>
                <a:latin typeface="Meiryo UI" panose="020B0604030504040204" pitchFamily="50" charset="-128"/>
                <a:ea typeface="Meiryo UI" panose="020B0604030504040204" pitchFamily="50" charset="-128"/>
              </a:rPr>
              <a:t>	</a:t>
            </a:r>
            <a:r>
              <a:rPr kumimoji="1" lang="ja-JP" altLang="en-US" sz="3600">
                <a:highlight>
                  <a:srgbClr val="FFFF00"/>
                </a:highlight>
                <a:latin typeface="Meiryo UI" panose="020B0604030504040204" pitchFamily="50" charset="-128"/>
                <a:ea typeface="Meiryo UI" panose="020B0604030504040204" pitchFamily="50" charset="-128"/>
              </a:rPr>
              <a:t>　体験</a:t>
            </a:r>
            <a:endParaRPr kumimoji="1" lang="en-US" altLang="ja-JP" sz="360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a:latin typeface="Meiryo UI" panose="020B0604030504040204" pitchFamily="50" charset="-128"/>
                <a:ea typeface="Meiryo UI" panose="020B0604030504040204" pitchFamily="50" charset="-128"/>
              </a:rPr>
              <a:t>TypeScript</a:t>
            </a: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モバイルアプリの作り方を体験する</a:t>
            </a:r>
            <a:r>
              <a:rPr kumimoji="1" lang="ja-JP" altLang="en-US" sz="2000">
                <a:latin typeface="Meiryo UI" panose="020B0604030504040204" pitchFamily="50" charset="-128"/>
                <a:ea typeface="Meiryo UI" panose="020B0604030504040204" pitchFamily="50" charset="-128"/>
              </a:rPr>
              <a:t>がゴールです。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r>
              <a:rPr kumimoji="1" lang="ja-JP" altLang="en-US" sz="2000">
                <a:latin typeface="Meiryo UI" panose="020B0604030504040204" pitchFamily="50" charset="-128"/>
                <a:ea typeface="Meiryo UI" panose="020B0604030504040204" pitchFamily="50" charset="-128"/>
              </a:rPr>
              <a:t>や</a:t>
            </a:r>
            <a:r>
              <a:rPr kumimoji="1" lang="en-US" altLang="ja-JP" sz="2000">
                <a:latin typeface="Meiryo UI" panose="020B0604030504040204" pitchFamily="50" charset="-128"/>
                <a:ea typeface="Meiryo UI" panose="020B0604030504040204" pitchFamily="50" charset="-128"/>
              </a:rPr>
              <a:t>TypeScript</a:t>
            </a:r>
            <a:r>
              <a:rPr kumimoji="1" lang="ja-JP" altLang="en-US" sz="2000">
                <a:latin typeface="Meiryo UI" panose="020B0604030504040204" pitchFamily="50" charset="-128"/>
                <a:ea typeface="Meiryo UI" panose="020B0604030504040204" pitchFamily="50" charset="-128"/>
              </a:rPr>
              <a:t>の仕様や使い方は細かく説明しないです。（質問はしても大丈夫です！）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モバイルアプリの開発に必要となる技術要素をできるだけ多く体験できるように構成しています。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皆さんが作業しただけにならず、皆さんに</a:t>
            </a:r>
            <a:r>
              <a:rPr kumimoji="1" lang="ja-JP" altLang="en-US" sz="2000">
                <a:highlight>
                  <a:srgbClr val="FFFF00"/>
                </a:highlight>
                <a:latin typeface="Meiryo UI" panose="020B0604030504040204" pitchFamily="50" charset="-128"/>
                <a:ea typeface="Meiryo UI" panose="020B0604030504040204" pitchFamily="50" charset="-128"/>
              </a:rPr>
              <a:t>モバイルアプリの作り方</a:t>
            </a:r>
            <a:r>
              <a:rPr kumimoji="1" lang="ja-JP" altLang="en-US" sz="2000">
                <a:latin typeface="Meiryo UI" panose="020B0604030504040204" pitchFamily="50" charset="-128"/>
                <a:ea typeface="Meiryo UI" panose="020B0604030504040204" pitchFamily="50" charset="-128"/>
              </a:rPr>
              <a:t>を持ち帰ってもらえるように頑張ります！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スタッフが説明しながら作業→参加者も作業・・・といったかたちで</a:t>
            </a:r>
            <a:r>
              <a:rPr kumimoji="1" lang="en-US" altLang="ja-JP" sz="2000">
                <a:highlight>
                  <a:srgbClr val="FFFF00"/>
                </a:highlight>
                <a:latin typeface="Meiryo UI" panose="020B0604030504040204" pitchFamily="50" charset="-128"/>
                <a:ea typeface="Meiryo UI" panose="020B0604030504040204" pitchFamily="50" charset="-128"/>
              </a:rPr>
              <a:t>Step</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by</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Step</a:t>
            </a:r>
            <a:r>
              <a:rPr kumimoji="1" lang="ja-JP" altLang="en-US" sz="2000">
                <a:latin typeface="Meiryo UI" panose="020B0604030504040204" pitchFamily="50" charset="-128"/>
                <a:ea typeface="Meiryo UI" panose="020B0604030504040204" pitchFamily="50" charset="-128"/>
              </a:rPr>
              <a:t>で進行します。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皆さんの作業状況を確認しながら進めます</a:t>
            </a:r>
            <a:r>
              <a:rPr kumimoji="1" lang="ja-JP" altLang="en-US" sz="2000">
                <a:latin typeface="Meiryo UI" panose="020B0604030504040204" pitchFamily="50" charset="-128"/>
                <a:ea typeface="Meiryo UI" panose="020B0604030504040204" pitchFamily="50" charset="-128"/>
              </a:rPr>
              <a:t>のでリアクションをお願いします。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つまった場合は声をかけてください。画面共有して問題解消にあたります。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質問は進行中いつでも大丈夫です。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質問タイム、休憩中も受け付けますので遠慮なく聞いてください！</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11</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ハンズオンのスケジュール（全体</a:t>
            </a:r>
            <a:r>
              <a:rPr kumimoji="1" lang="en-US" altLang="ja-JP" sz="2800" b="1">
                <a:latin typeface="Meiryo UI" panose="020B0604030504040204" pitchFamily="50" charset="-128"/>
                <a:ea typeface="Meiryo UI" panose="020B0604030504040204" pitchFamily="50" charset="-128"/>
              </a:rPr>
              <a:t>240</a:t>
            </a:r>
            <a:r>
              <a:rPr kumimoji="1" lang="ja-JP" altLang="en-US" sz="2800" b="1">
                <a:latin typeface="Meiryo UI" panose="020B0604030504040204" pitchFamily="50" charset="-128"/>
                <a:ea typeface="Meiryo UI" panose="020B0604030504040204" pitchFamily="50" charset="-128"/>
              </a:rPr>
              <a:t>分）</a:t>
            </a:r>
            <a:endParaRPr kumimoji="1" lang="en-US" altLang="ja-JP" sz="2800" b="1">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4563014" y="2696425"/>
            <a:ext cx="2949863" cy="2862322"/>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開発（</a:t>
            </a:r>
            <a:r>
              <a:rPr kumimoji="1" lang="en-US" altLang="ja-JP" sz="2000">
                <a:highlight>
                  <a:srgbClr val="FFFF00"/>
                </a:highlight>
                <a:latin typeface="Meiryo UI" panose="020B0604030504040204" pitchFamily="50" charset="-128"/>
                <a:ea typeface="Meiryo UI" panose="020B0604030504040204" pitchFamily="50" charset="-128"/>
              </a:rPr>
              <a:t>120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画面遷移</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10</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Login</a:t>
            </a:r>
          </a:p>
          <a:p>
            <a:pPr>
              <a:lnSpc>
                <a:spcPts val="2400"/>
              </a:lnSpc>
            </a:pPr>
            <a:r>
              <a:rPr kumimoji="1" lang="en-US" altLang="ja-JP" sz="2000">
                <a:latin typeface="Meiryo UI" panose="020B0604030504040204" pitchFamily="50" charset="-128"/>
                <a:ea typeface="Meiryo UI" panose="020B0604030504040204" pitchFamily="50" charset="-128"/>
              </a:rPr>
              <a:t>Logout</a:t>
            </a: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10</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Home</a:t>
            </a:r>
          </a:p>
          <a:p>
            <a:pPr>
              <a:lnSpc>
                <a:spcPts val="2400"/>
              </a:lnSpc>
            </a:pPr>
            <a:r>
              <a:rPr kumimoji="1" lang="en-US" altLang="ja-JP" sz="2000">
                <a:latin typeface="Meiryo UI" panose="020B0604030504040204" pitchFamily="50" charset="-128"/>
                <a:ea typeface="Meiryo UI" panose="020B0604030504040204" pitchFamily="50" charset="-128"/>
              </a:rPr>
              <a:t>Pick</a:t>
            </a: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10</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755773" y="2691118"/>
            <a:ext cx="2949863" cy="1938992"/>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開発準備（</a:t>
            </a:r>
            <a:r>
              <a:rPr kumimoji="1" lang="en-US" altLang="ja-JP" sz="2000">
                <a:highlight>
                  <a:srgbClr val="FFFF00"/>
                </a:highlight>
                <a:latin typeface="Meiryo UI" panose="020B0604030504040204" pitchFamily="50" charset="-128"/>
                <a:ea typeface="Meiryo UI" panose="020B0604030504040204" pitchFamily="50" charset="-128"/>
              </a:rPr>
              <a:t>70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モバイルアプリ入門</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プロジェクトの準備</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Open</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の活用</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アプリの起動</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10</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755776" y="1685108"/>
            <a:ext cx="3663123" cy="400110"/>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オープニング（</a:t>
            </a:r>
            <a:r>
              <a:rPr kumimoji="1" lang="en-US" altLang="ja-JP" sz="2000">
                <a:highlight>
                  <a:srgbClr val="FFFF00"/>
                </a:highlight>
                <a:latin typeface="Meiryo UI" panose="020B0604030504040204" pitchFamily="50" charset="-128"/>
                <a:ea typeface="Meiryo UI" panose="020B0604030504040204" pitchFamily="50" charset="-128"/>
              </a:rPr>
              <a:t>20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090670" y="2721112"/>
            <a:ext cx="2949863" cy="707886"/>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クロージング（</a:t>
            </a:r>
            <a:r>
              <a:rPr kumimoji="1" lang="en-US" altLang="ja-JP" sz="2000">
                <a:highlight>
                  <a:srgbClr val="FFFF00"/>
                </a:highlight>
                <a:latin typeface="Meiryo UI" panose="020B0604030504040204" pitchFamily="50" charset="-128"/>
                <a:ea typeface="Meiryo UI" panose="020B0604030504040204" pitchFamily="50" charset="-128"/>
              </a:rPr>
              <a:t>20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アンケート（</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663702" y="225930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CDF59D9F-6942-483A-AE86-BDF85D6CEED9}"/>
              </a:ext>
            </a:extLst>
          </p:cNvPr>
          <p:cNvSpPr/>
          <p:nvPr/>
        </p:nvSpPr>
        <p:spPr>
          <a:xfrm>
            <a:off x="3579010" y="338268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CABADA7D-3165-4E1B-9C4E-EE9D429A519B}"/>
              </a:ext>
            </a:extLst>
          </p:cNvPr>
          <p:cNvSpPr/>
          <p:nvPr/>
        </p:nvSpPr>
        <p:spPr>
          <a:xfrm>
            <a:off x="6965586" y="3328804"/>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spTree>
    <p:extLst>
      <p:ext uri="{BB962C8B-B14F-4D97-AF65-F5344CB8AC3E}">
        <p14:creationId xmlns:p14="http://schemas.microsoft.com/office/powerpoint/2010/main" val="891253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モバイルアプリ入門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モバイルアプリ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モバイルアプリが画面遷移をコントロールします。</a:t>
            </a:r>
            <a:endParaRPr kumimoji="1" lang="en-US" altLang="ja-JP" sz="200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a:latin typeface="Meiryo UI" panose="020B0604030504040204" pitchFamily="50" charset="-128"/>
                <a:ea typeface="Meiryo UI" panose="020B0604030504040204" pitchFamily="50" charset="-128"/>
              </a:rPr>
              <a:t>リクエスト</a:t>
            </a:r>
            <a:endParaRPr kumimoji="1" lang="en-US" altLang="ja-JP" sz="200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データ</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a:latin typeface="Meiryo UI" panose="020B0604030504040204" pitchFamily="50" charset="-128"/>
                <a:ea typeface="Meiryo UI" panose="020B0604030504040204" pitchFamily="50" charset="-128"/>
              </a:rPr>
              <a:t>サーバ</a:t>
            </a:r>
            <a:endParaRPr kumimoji="1" lang="en-US" altLang="ja-JP" sz="2000">
              <a:latin typeface="Meiryo UI" panose="020B0604030504040204" pitchFamily="50" charset="-128"/>
              <a:ea typeface="Meiryo UI" panose="020B0604030504040204" pitchFamily="50" charset="-128"/>
            </a:endParaRPr>
          </a:p>
          <a:p>
            <a:pPr algn="ctr">
              <a:lnSpc>
                <a:spcPts val="2400"/>
              </a:lnSpc>
            </a:pPr>
            <a:r>
              <a:rPr kumimoji="1" lang="ja-JP" altLang="en-US" sz="2000">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操作に応じた</a:t>
            </a:r>
            <a:endParaRPr kumimoji="1" lang="en-US" altLang="ja-JP" sz="2000">
              <a:solidFill>
                <a:schemeClr val="tx1"/>
              </a:solidFill>
              <a:latin typeface="Meiryo UI" panose="020B0604030504040204" pitchFamily="50" charset="-128"/>
              <a:ea typeface="Meiryo UI" panose="020B0604030504040204" pitchFamily="50" charset="-128"/>
            </a:endParaRPr>
          </a:p>
          <a:p>
            <a:r>
              <a:rPr kumimoji="1" lang="ja-JP" altLang="en-US" sz="200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処理結果に応じた画面を表示する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62180" y="4031591"/>
            <a:ext cx="1926590" cy="615553"/>
          </a:xfrm>
          <a:prstGeom prst="rect">
            <a:avLst/>
          </a:prstGeom>
          <a:noFill/>
        </p:spPr>
        <p:txBody>
          <a:bodyPr wrap="square" lIns="0" tIns="0" rIns="0" bIns="0" rtlCol="0" anchor="ctr" anchorCtr="0">
            <a:spAutoFit/>
          </a:bodyPr>
          <a:lstStyle/>
          <a:p>
            <a:pPr algn="ctr">
              <a:lnSpc>
                <a:spcPts val="2400"/>
              </a:lnSpc>
            </a:pPr>
            <a:r>
              <a:rPr kumimoji="1" lang="ja-JP" altLang="en-US" sz="2000">
                <a:latin typeface="Meiryo UI" panose="020B0604030504040204" pitchFamily="50" charset="-128"/>
                <a:ea typeface="Meiryo UI" panose="020B0604030504040204" pitchFamily="50" charset="-128"/>
              </a:rPr>
              <a:t>スマホ</a:t>
            </a:r>
            <a:endParaRPr kumimoji="1" lang="en-US" altLang="ja-JP" sz="2000">
              <a:latin typeface="Meiryo UI" panose="020B0604030504040204" pitchFamily="50" charset="-128"/>
              <a:ea typeface="Meiryo UI" panose="020B0604030504040204" pitchFamily="50" charset="-128"/>
            </a:endParaRPr>
          </a:p>
          <a:p>
            <a:pPr algn="ctr">
              <a:lnSpc>
                <a:spcPts val="2400"/>
              </a:lnSpc>
            </a:pPr>
            <a:r>
              <a:rPr kumimoji="1" lang="ja-JP" altLang="en-US" sz="2000">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モバイルアプリ</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pic>
        <p:nvPicPr>
          <p:cNvPr id="2050" name="Picture 2" descr="スマートフォン・スマホのイラスト">
            <a:extLst>
              <a:ext uri="{FF2B5EF4-FFF2-40B4-BE49-F238E27FC236}">
                <a16:creationId xmlns:a16="http://schemas.microsoft.com/office/drawing/2014/main" id="{5EDE9F52-5947-40D6-A6C3-2B60F6BD1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1970" y="2887803"/>
            <a:ext cx="1097298" cy="11894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7CFE094-88ED-481E-8C44-562FDEFEE9A6}"/>
              </a:ext>
            </a:extLst>
          </p:cNvPr>
          <p:cNvSpPr txBox="1"/>
          <p:nvPr/>
        </p:nvSpPr>
        <p:spPr>
          <a:xfrm>
            <a:off x="9282793" y="5549457"/>
            <a:ext cx="2909207" cy="571695"/>
          </a:xfrm>
          <a:prstGeom prst="rect">
            <a:avLst/>
          </a:prstGeom>
          <a:noFill/>
        </p:spPr>
        <p:txBody>
          <a:bodyPr wrap="square" rtlCol="0">
            <a:spAutoFit/>
          </a:bodyPr>
          <a:lstStyle/>
          <a:p>
            <a:pPr>
              <a:lnSpc>
                <a:spcPts val="2000"/>
              </a:lnSpc>
            </a:pPr>
            <a:r>
              <a:rPr kumimoji="1" lang="ja-JP" altLang="en-US" sz="1200">
                <a:solidFill>
                  <a:schemeClr val="bg1">
                    <a:lumMod val="50000"/>
                  </a:schemeClr>
                </a:solidFill>
                <a:latin typeface="Meiryo UI" panose="020B0604030504040204" pitchFamily="50" charset="-128"/>
                <a:ea typeface="Meiryo UI" panose="020B0604030504040204" pitchFamily="50" charset="-128"/>
              </a:rPr>
              <a:t>アイコンはいらすとやを使用しています。</a:t>
            </a:r>
          </a:p>
          <a:p>
            <a:pPr>
              <a:lnSpc>
                <a:spcPts val="2000"/>
              </a:lnSpc>
            </a:pPr>
            <a:r>
              <a:rPr kumimoji="1" lang="en-US" altLang="ja-JP" sz="1200">
                <a:solidFill>
                  <a:schemeClr val="bg1">
                    <a:lumMod val="50000"/>
                  </a:schemeClr>
                </a:solidFill>
                <a:latin typeface="Meiryo UI" panose="020B0604030504040204" pitchFamily="50" charset="-128"/>
                <a:ea typeface="Meiryo UI" panose="020B0604030504040204" pitchFamily="50" charset="-128"/>
              </a:rPr>
              <a:t>https://www.irasutoya.com/</a:t>
            </a:r>
          </a:p>
        </p:txBody>
      </p:sp>
    </p:spTree>
    <p:extLst>
      <p:ext uri="{BB962C8B-B14F-4D97-AF65-F5344CB8AC3E}">
        <p14:creationId xmlns:p14="http://schemas.microsoft.com/office/powerpoint/2010/main" val="346940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クロスプラットフォーム開発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スマホアプリは</a:t>
            </a:r>
            <a:r>
              <a:rPr kumimoji="1" lang="en-US" altLang="ja-JP" sz="2000">
                <a:highlight>
                  <a:srgbClr val="FFFF00"/>
                </a:highlight>
                <a:latin typeface="Meiryo UI" panose="020B0604030504040204" pitchFamily="50" charset="-128"/>
                <a:ea typeface="Meiryo UI" panose="020B0604030504040204" pitchFamily="50" charset="-128"/>
              </a:rPr>
              <a:t>iOS</a:t>
            </a:r>
            <a:r>
              <a:rPr kumimoji="1" lang="ja-JP" altLang="en-US" sz="2000">
                <a:latin typeface="Meiryo UI" panose="020B0604030504040204" pitchFamily="50" charset="-128"/>
                <a:ea typeface="Meiryo UI" panose="020B0604030504040204" pitchFamily="50" charset="-128"/>
              </a:rPr>
              <a:t>と</a:t>
            </a:r>
            <a:r>
              <a:rPr kumimoji="1" lang="en-US" altLang="ja-JP" sz="2000">
                <a:highlight>
                  <a:srgbClr val="FFFF00"/>
                </a:highlight>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への対応が求められます。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コードを共有しないネイティブ実装（</a:t>
            </a:r>
            <a:r>
              <a:rPr kumimoji="1" lang="en-US" altLang="ja-JP" sz="2000">
                <a:latin typeface="Meiryo UI" panose="020B0604030504040204" pitchFamily="50" charset="-128"/>
                <a:ea typeface="Meiryo UI" panose="020B0604030504040204" pitchFamily="50" charset="-128"/>
              </a:rPr>
              <a:t>Swift</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Kotlin</a:t>
            </a:r>
            <a:r>
              <a:rPr kumimoji="1" lang="ja-JP" altLang="en-US" sz="2000">
                <a:latin typeface="Meiryo UI" panose="020B0604030504040204" pitchFamily="50" charset="-128"/>
                <a:ea typeface="Meiryo UI" panose="020B0604030504040204" pitchFamily="50" charset="-128"/>
              </a:rPr>
              <a:t>）での開発は大変です。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つのコードで複数のプラットフォーム向けの開発を行うことを</a:t>
            </a:r>
            <a:r>
              <a:rPr kumimoji="1" lang="ja-JP" altLang="en-US" sz="2000">
                <a:highlight>
                  <a:srgbClr val="FFFF00"/>
                </a:highlight>
                <a:latin typeface="Meiryo UI" panose="020B0604030504040204" pitchFamily="50" charset="-128"/>
                <a:ea typeface="Meiryo UI" panose="020B0604030504040204" pitchFamily="50" charset="-128"/>
              </a:rPr>
              <a:t>クロスプラットフォーム開発</a:t>
            </a:r>
            <a:r>
              <a:rPr kumimoji="1" lang="ja-JP" altLang="en-US" sz="2000">
                <a:latin typeface="Meiryo UI" panose="020B0604030504040204" pitchFamily="50" charset="-128"/>
                <a:ea typeface="Meiryo UI" panose="020B0604030504040204" pitchFamily="50" charset="-128"/>
              </a:rPr>
              <a:t>と呼びます。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クロスプラットフォーム開発向けのフレームワークとして</a:t>
            </a:r>
            <a:r>
              <a:rPr kumimoji="1" lang="en-US" altLang="ja-JP" sz="2000">
                <a:latin typeface="Meiryo UI" panose="020B0604030504040204" pitchFamily="50" charset="-128"/>
                <a:ea typeface="Meiryo UI" panose="020B0604030504040204" pitchFamily="50" charset="-128"/>
              </a:rPr>
              <a:t>Flutter</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r>
              <a:rPr kumimoji="1" lang="ja-JP" altLang="en-US" sz="2000">
                <a:latin typeface="Meiryo UI" panose="020B0604030504040204" pitchFamily="50" charset="-128"/>
                <a:ea typeface="Meiryo UI" panose="020B0604030504040204" pitchFamily="50" charset="-128"/>
              </a:rPr>
              <a:t>等があります。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同じ</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で</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の開発にも活かせるので</a:t>
            </a: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https://reactnative.dev/</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モバイルアプリのクロスプラットフォーム開発：</a:t>
            </a:r>
            <a:r>
              <a:rPr kumimoji="1" lang="en-US" altLang="ja-JP" sz="2000">
                <a:latin typeface="Meiryo UI" panose="020B0604030504040204" pitchFamily="50" charset="-128"/>
                <a:ea typeface="Meiryo UI" panose="020B0604030504040204" pitchFamily="50" charset="-128"/>
              </a:rPr>
              <a:t>Flutter vs. React Native</a:t>
            </a:r>
            <a:r>
              <a:rPr kumimoji="1" lang="ja-JP" altLang="en-US" sz="2000">
                <a:latin typeface="Meiryo UI" panose="020B0604030504040204" pitchFamily="50" charset="-128"/>
                <a:ea typeface="Meiryo UI" panose="020B0604030504040204" pitchFamily="50" charset="-128"/>
              </a:rPr>
              <a:t>を徹底比較</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4"/>
              </a:rPr>
              <a:t>https://kaopiz.com/ja-news-cross-platform-framework-flutter-vs-react-native/</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3A5401B4-1DAB-4CD0-B320-943EF252D8CA}"/>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Tree>
    <p:extLst>
      <p:ext uri="{BB962C8B-B14F-4D97-AF65-F5344CB8AC3E}">
        <p14:creationId xmlns:p14="http://schemas.microsoft.com/office/powerpoint/2010/main" val="421727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SPA</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Single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Page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Application</a:t>
            </a:r>
            <a:r>
              <a:rPr kumimoji="1" lang="ja-JP" altLang="en-US" sz="2000">
                <a:highlight>
                  <a:srgbClr val="FFFF00"/>
                </a:highlight>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を作るためのフレームワークです。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画面部品</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＝コンポーネント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、イベントハンドリング、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状態保持、画面遷移</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＝ルーティング</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作成に必要な仕組みを提供してくれます。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でコーディングします。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https://ja.reactjs.org/</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DE08C330-89D7-4D52-878B-76B2406AB43E}"/>
              </a:ext>
            </a:extLst>
          </p:cNvPr>
          <p:cNvPicPr>
            <a:picLocks noChangeAspect="1"/>
          </p:cNvPicPr>
          <p:nvPr/>
        </p:nvPicPr>
        <p:blipFill rotWithShape="1">
          <a:blip r:embed="rId4"/>
          <a:srcRect l="9781" t="9532" r="10479" b="11976"/>
          <a:stretch/>
        </p:blipFill>
        <p:spPr>
          <a:xfrm>
            <a:off x="8097647" y="1028978"/>
            <a:ext cx="3753022" cy="3664194"/>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endParaRPr kumimoji="1" lang="ja-JP" altLang="en-US" sz="2800" b="1">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A2894D2-F72D-497E-AACF-B58BF7F898A3}"/>
              </a:ext>
            </a:extLst>
          </p:cNvPr>
          <p:cNvSpPr txBox="1"/>
          <p:nvPr/>
        </p:nvSpPr>
        <p:spPr>
          <a:xfrm>
            <a:off x="8941462" y="5656188"/>
            <a:ext cx="2909207" cy="571695"/>
          </a:xfrm>
          <a:prstGeom prst="rect">
            <a:avLst/>
          </a:prstGeom>
          <a:noFill/>
        </p:spPr>
        <p:txBody>
          <a:bodyPr wrap="square" rtlCol="0">
            <a:spAutoFit/>
          </a:bodyPr>
          <a:lstStyle/>
          <a:p>
            <a:pPr>
              <a:lnSpc>
                <a:spcPts val="2000"/>
              </a:lnSpc>
            </a:pPr>
            <a:r>
              <a:rPr kumimoji="1" lang="ja-JP" altLang="en-US" sz="1200">
                <a:solidFill>
                  <a:schemeClr val="bg1">
                    <a:lumMod val="50000"/>
                  </a:schemeClr>
                </a:solidFill>
                <a:latin typeface="Meiryo UI" panose="020B0604030504040204" pitchFamily="50" charset="-128"/>
                <a:ea typeface="Meiryo UI" panose="020B0604030504040204" pitchFamily="50" charset="-128"/>
              </a:rPr>
              <a:t>ソースコードは</a:t>
            </a:r>
            <a:r>
              <a:rPr kumimoji="1" lang="en-US" altLang="ja-JP" sz="1200">
                <a:solidFill>
                  <a:schemeClr val="bg1">
                    <a:lumMod val="50000"/>
                  </a:schemeClr>
                </a:solidFill>
                <a:latin typeface="Meiryo UI" panose="020B0604030504040204" pitchFamily="50" charset="-128"/>
                <a:ea typeface="Meiryo UI" panose="020B0604030504040204" pitchFamily="50" charset="-128"/>
              </a:rPr>
              <a:t>carbon</a:t>
            </a:r>
            <a:r>
              <a:rPr kumimoji="1" lang="ja-JP" altLang="en-US" sz="120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a:solidFill>
                  <a:schemeClr val="bg1">
                    <a:lumMod val="50000"/>
                  </a:schemeClr>
                </a:solidFill>
                <a:latin typeface="Meiryo UI" panose="020B0604030504040204" pitchFamily="50" charset="-128"/>
                <a:ea typeface="Meiryo UI" panose="020B0604030504040204" pitchFamily="50" charset="-128"/>
              </a:rPr>
              <a:t>https://carbon.now.sh/</a:t>
            </a: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8344451" y="4560491"/>
            <a:ext cx="3259414" cy="348493"/>
          </a:xfrm>
          <a:prstGeom prst="rect">
            <a:avLst/>
          </a:prstGeom>
          <a:noFill/>
        </p:spPr>
        <p:txBody>
          <a:bodyPr wrap="square" lIns="0" tIns="0" rIns="0" bIns="0" rtlCol="0" anchor="t" anchorCtr="0">
            <a:spAutoFit/>
          </a:bodyPr>
          <a:lstStyle/>
          <a:p>
            <a:pPr algn="ctr">
              <a:lnSpc>
                <a:spcPts val="3200"/>
              </a:lnSpc>
            </a:pPr>
            <a:r>
              <a:rPr kumimoji="1" lang="ja-JP" altLang="en-US" sz="160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spTree>
    <p:extLst>
      <p:ext uri="{BB962C8B-B14F-4D97-AF65-F5344CB8AC3E}">
        <p14:creationId xmlns:p14="http://schemas.microsoft.com/office/powerpoint/2010/main" val="565296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B79F54AA-0A30-449F-A7C8-3AE5184EA81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107980" y="1218095"/>
            <a:ext cx="4791457" cy="4421810"/>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で</a:t>
            </a:r>
            <a:r>
              <a:rPr kumimoji="1" lang="ja-JP" altLang="en-US" sz="2000">
                <a:highlight>
                  <a:srgbClr val="FFFF00"/>
                </a:highlight>
                <a:latin typeface="Meiryo UI" panose="020B0604030504040204" pitchFamily="50" charset="-128"/>
                <a:ea typeface="Meiryo UI" panose="020B0604030504040204" pitchFamily="50" charset="-128"/>
              </a:rPr>
              <a:t>モバイルアプリ</a:t>
            </a:r>
            <a:r>
              <a:rPr kumimoji="1" lang="ja-JP" altLang="en-US" sz="2000">
                <a:latin typeface="Meiryo UI" panose="020B0604030504040204" pitchFamily="50" charset="-128"/>
                <a:ea typeface="Meiryo UI" panose="020B0604030504040204" pitchFamily="50" charset="-128"/>
              </a:rPr>
              <a:t>を作れるにようしたフレームワークです。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クロスプラットフォーム開発ができます。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画面部品</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＝コンポーネント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、イベントハンドリング、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状態保持、画面遷移</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＝ルーティング</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モバイルアプリ作成に必要な仕組みを提供してくれます。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でコーディングします。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p>
          <a:p>
            <a:pPr>
              <a:lnSpc>
                <a:spcPts val="3200"/>
              </a:lnSpc>
            </a:pPr>
            <a:r>
              <a:rPr kumimoji="1" lang="en-US" altLang="ja-JP" sz="2000">
                <a:latin typeface="Meiryo UI" panose="020B0604030504040204" pitchFamily="50" charset="-128"/>
                <a:ea typeface="Meiryo UI" panose="020B0604030504040204" pitchFamily="50" charset="-128"/>
                <a:hlinkClick r:id="rId4"/>
              </a:rPr>
              <a:t>https://reactnative.dev/</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Native</a:t>
            </a:r>
            <a:endParaRPr kumimoji="1" lang="ja-JP" altLang="en-US" sz="2800" b="1">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7528775" y="5391157"/>
            <a:ext cx="3943941" cy="348493"/>
          </a:xfrm>
          <a:prstGeom prst="rect">
            <a:avLst/>
          </a:prstGeom>
          <a:noFill/>
        </p:spPr>
        <p:txBody>
          <a:bodyPr wrap="square" lIns="0" tIns="0" rIns="0" bIns="0" rtlCol="0" anchor="t" anchorCtr="0">
            <a:spAutoFit/>
          </a:bodyPr>
          <a:lstStyle/>
          <a:p>
            <a:pPr algn="ctr">
              <a:lnSpc>
                <a:spcPts val="3200"/>
              </a:lnSpc>
            </a:pPr>
            <a:r>
              <a:rPr kumimoji="1" lang="ja-JP" altLang="en-US" sz="160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Native</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2831797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TypeScript</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の大部分は</a:t>
            </a: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で作ります。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は型がないので苦労します。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動かすまで間違いに気づけないです。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少しでも苦労を和らげたいので</a:t>
            </a:r>
            <a:r>
              <a:rPr kumimoji="1" lang="en-US" altLang="ja-JP" sz="2000">
                <a:highlight>
                  <a:srgbClr val="FFFF00"/>
                </a:highlight>
                <a:latin typeface="Meiryo UI" panose="020B0604030504040204" pitchFamily="50" charset="-128"/>
                <a:ea typeface="Meiryo UI" panose="020B0604030504040204" pitchFamily="50" charset="-128"/>
              </a:rPr>
              <a:t>TypeScript</a:t>
            </a:r>
            <a:r>
              <a:rPr kumimoji="1" lang="ja-JP" altLang="en-US" sz="2000">
                <a:latin typeface="Meiryo UI" panose="020B0604030504040204" pitchFamily="50" charset="-128"/>
                <a:ea typeface="Meiryo UI" panose="020B0604030504040204" pitchFamily="50" charset="-128"/>
              </a:rPr>
              <a:t>を使い、</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に型を導入します。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学習コストに見合うだけの恩恵を受けられます。</a:t>
            </a:r>
            <a:endParaRPr kumimoji="1" lang="en-US" altLang="ja-JP" sz="200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461FEBFC-636E-4D48-AFD3-3AE3E1E9DAFF}"/>
              </a:ext>
            </a:extLst>
          </p:cNvPr>
          <p:cNvPicPr>
            <a:picLocks noChangeAspect="1"/>
          </p:cNvPicPr>
          <p:nvPr/>
        </p:nvPicPr>
        <p:blipFill rotWithShape="1">
          <a:blip r:embed="rId3"/>
          <a:srcRect l="6791" t="8000" r="6110" b="7408"/>
          <a:stretch/>
        </p:blipFill>
        <p:spPr>
          <a:xfrm>
            <a:off x="6344921" y="1308543"/>
            <a:ext cx="5440681" cy="4861703"/>
          </a:xfrm>
          <a:prstGeom prst="rect">
            <a:avLst/>
          </a:prstGeom>
        </p:spPr>
      </p:pic>
      <p:sp>
        <p:nvSpPr>
          <p:cNvPr id="2" name="テキスト ボックス 1">
            <a:extLst>
              <a:ext uri="{FF2B5EF4-FFF2-40B4-BE49-F238E27FC236}">
                <a16:creationId xmlns:a16="http://schemas.microsoft.com/office/drawing/2014/main" id="{471C7601-D38E-427A-8AD9-D60762A2D48C}"/>
              </a:ext>
            </a:extLst>
          </p:cNvPr>
          <p:cNvSpPr txBox="1"/>
          <p:nvPr/>
        </p:nvSpPr>
        <p:spPr>
          <a:xfrm>
            <a:off x="6644595" y="5995999"/>
            <a:ext cx="4436100" cy="348493"/>
          </a:xfrm>
          <a:prstGeom prst="rect">
            <a:avLst/>
          </a:prstGeom>
          <a:noFill/>
        </p:spPr>
        <p:txBody>
          <a:bodyPr wrap="square" lIns="0" tIns="0" rIns="0" bIns="0" rtlCol="0" anchor="t" anchorCtr="0">
            <a:spAutoFit/>
          </a:bodyPr>
          <a:lstStyle/>
          <a:p>
            <a:pPr algn="ctr">
              <a:lnSpc>
                <a:spcPts val="32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TypeScript</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で型を定義しているコード（</a:t>
            </a:r>
            <a:r>
              <a:rPr kumimoji="1" lang="en-US" altLang="ja-JP" sz="160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a:solidFill>
                  <a:schemeClr val="bg2">
                    <a:lumMod val="50000"/>
                  </a:schemeClr>
                </a:solidFill>
                <a:latin typeface="Meiryo UI" panose="020B0604030504040204" pitchFamily="50" charset="-128"/>
                <a:ea typeface="Meiryo UI" panose="020B0604030504040204" pitchFamily="50" charset="-128"/>
              </a:rPr>
              <a:t>部分）</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0B4437A9-2B25-4129-AC94-587884DB2CDB}"/>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Tree>
    <p:extLst>
      <p:ext uri="{BB962C8B-B14F-4D97-AF65-F5344CB8AC3E}">
        <p14:creationId xmlns:p14="http://schemas.microsoft.com/office/powerpoint/2010/main" val="1656728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Visual</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Studio</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Code</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TypeScript</a:t>
            </a:r>
            <a:r>
              <a:rPr kumimoji="1" lang="ja-JP" altLang="en-US" sz="2000">
                <a:latin typeface="Meiryo UI" panose="020B0604030504040204" pitchFamily="50" charset="-128"/>
                <a:ea typeface="Meiryo UI" panose="020B0604030504040204" pitchFamily="50" charset="-128"/>
              </a:rPr>
              <a:t>の恩恵を受けるため</a:t>
            </a:r>
            <a:r>
              <a:rPr kumimoji="1" lang="en-US" altLang="ja-JP" sz="2000">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型に基づいてコード補完や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コードの間違いを教えてくれます。</a:t>
            </a:r>
            <a:endParaRPr kumimoji="1" lang="en-US" altLang="ja-JP" sz="200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5006823" y="6175400"/>
            <a:ext cx="6207211" cy="348493"/>
          </a:xfrm>
          <a:prstGeom prst="rect">
            <a:avLst/>
          </a:prstGeom>
          <a:noFill/>
        </p:spPr>
        <p:txBody>
          <a:bodyPr wrap="square" lIns="0" tIns="0" rIns="0" bIns="0" rtlCol="0" anchor="t" anchorCtr="0">
            <a:spAutoFit/>
          </a:bodyPr>
          <a:lstStyle/>
          <a:p>
            <a:pPr algn="ctr">
              <a:lnSpc>
                <a:spcPts val="32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のプロパティがコード補完されます。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number</a:t>
            </a:r>
            <a:r>
              <a:rPr kumimoji="1" lang="ja-JP" altLang="en-US" sz="1600">
                <a:solidFill>
                  <a:schemeClr val="bg2">
                    <a:lumMod val="50000"/>
                  </a:schemeClr>
                </a:solidFill>
                <a:latin typeface="Meiryo UI" panose="020B0604030504040204" pitchFamily="50" charset="-128"/>
                <a:ea typeface="Meiryo UI" panose="020B0604030504040204" pitchFamily="50" charset="-128"/>
              </a:rPr>
              <a:t>型も分かってます</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A024086E-6F5E-49D8-A899-1FE04DE7B7E1}"/>
              </a:ext>
            </a:extLst>
          </p:cNvPr>
          <p:cNvPicPr>
            <a:picLocks noChangeAspect="1"/>
          </p:cNvPicPr>
          <p:nvPr/>
        </p:nvPicPr>
        <p:blipFill rotWithShape="1">
          <a:blip r:embed="rId3"/>
          <a:srcRect l="6343" t="19081" r="8980" b="20833"/>
          <a:stretch/>
        </p:blipFill>
        <p:spPr>
          <a:xfrm>
            <a:off x="4526306" y="2054692"/>
            <a:ext cx="7168243" cy="4120708"/>
          </a:xfrm>
          <a:prstGeom prst="rect">
            <a:avLst/>
          </a:prstGeom>
        </p:spPr>
      </p:pic>
      <p:sp>
        <p:nvSpPr>
          <p:cNvPr id="2" name="スライド番号プレースホルダー 1">
            <a:extLst>
              <a:ext uri="{FF2B5EF4-FFF2-40B4-BE49-F238E27FC236}">
                <a16:creationId xmlns:a16="http://schemas.microsoft.com/office/drawing/2014/main" id="{CFE958B4-5101-44D8-809B-0C10BA7B8055}"/>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sp>
        <p:nvSpPr>
          <p:cNvPr id="5" name="矢印: 右 4">
            <a:extLst>
              <a:ext uri="{FF2B5EF4-FFF2-40B4-BE49-F238E27FC236}">
                <a16:creationId xmlns:a16="http://schemas.microsoft.com/office/drawing/2014/main" id="{C93EF015-FF4E-454C-BA41-96B9473D6B62}"/>
              </a:ext>
            </a:extLst>
          </p:cNvPr>
          <p:cNvSpPr/>
          <p:nvPr/>
        </p:nvSpPr>
        <p:spPr>
          <a:xfrm rot="7665746">
            <a:off x="7779538" y="456622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6188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47E28DAD-EAC3-47A5-AD5E-B2E5345DB6C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ハンズオン資料のダウンロードのお願い</a:t>
            </a:r>
            <a:endParaRPr kumimoji="1" lang="en-US" altLang="ja-JP"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モバイルハンズオンに参加頂き、ありがとうございます。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本日使用する</a:t>
            </a:r>
            <a:r>
              <a:rPr kumimoji="1" lang="ja-JP" altLang="en-US" sz="200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a:latin typeface="Meiryo UI" panose="020B0604030504040204" pitchFamily="50" charset="-128"/>
                <a:ea typeface="Meiryo UI" panose="020B0604030504040204" pitchFamily="50" charset="-128"/>
              </a:rPr>
              <a:t>をお願いします。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ダウンロード</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は</a:t>
            </a:r>
            <a:r>
              <a:rPr kumimoji="1" lang="en-US" altLang="ja-JP" sz="2000">
                <a:latin typeface="Meiryo UI" panose="020B0604030504040204" pitchFamily="50" charset="-128"/>
                <a:ea typeface="Meiryo UI" panose="020B0604030504040204" pitchFamily="50" charset="-128"/>
              </a:rPr>
              <a:t>Zoom</a:t>
            </a:r>
            <a:r>
              <a:rPr kumimoji="1" lang="ja-JP" altLang="en-US" sz="2000">
                <a:latin typeface="Meiryo UI" panose="020B0604030504040204" pitchFamily="50" charset="-128"/>
                <a:ea typeface="Meiryo UI" panose="020B0604030504040204" pitchFamily="50" charset="-128"/>
              </a:rPr>
              <a:t>のチャットで連絡します。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ダウンロード後、任意の場所で</a:t>
            </a:r>
            <a:r>
              <a:rPr kumimoji="1" lang="en-US" altLang="ja-JP" sz="2000">
                <a:latin typeface="Meiryo UI" panose="020B0604030504040204" pitchFamily="50" charset="-128"/>
                <a:ea typeface="Meiryo UI" panose="020B0604030504040204" pitchFamily="50" charset="-128"/>
              </a:rPr>
              <a:t>zip</a:t>
            </a:r>
            <a:r>
              <a:rPr kumimoji="1" lang="ja-JP" altLang="en-US" sz="2000">
                <a:latin typeface="Meiryo UI" panose="020B0604030504040204" pitchFamily="50" charset="-128"/>
                <a:ea typeface="Meiryo UI" panose="020B0604030504040204" pitchFamily="50" charset="-128"/>
              </a:rPr>
              <a:t>ファイルの解凍をお願いします。</a:t>
            </a:r>
            <a:endParaRPr kumimoji="1" lang="en-US" altLang="ja-JP" sz="200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sp>
        <p:nvSpPr>
          <p:cNvPr id="10" name="テキスト ボックス 9">
            <a:extLst>
              <a:ext uri="{FF2B5EF4-FFF2-40B4-BE49-F238E27FC236}">
                <a16:creationId xmlns:a16="http://schemas.microsoft.com/office/drawing/2014/main" id="{75D199ED-138E-4BCA-BE87-424486F174F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モバイルアプリと</a:t>
            </a:r>
            <a:r>
              <a:rPr kumimoji="1" lang="en-US" altLang="ja-JP" sz="2800" b="1">
                <a:latin typeface="Meiryo UI" panose="020B0604030504040204" pitchFamily="50" charset="-128"/>
                <a:ea typeface="Meiryo UI" panose="020B0604030504040204" pitchFamily="50" charset="-128"/>
              </a:rPr>
              <a:t>REST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API</a:t>
            </a:r>
            <a:r>
              <a:rPr kumimoji="1" lang="ja-JP" altLang="en-US" sz="2800" b="1">
                <a:latin typeface="Meiryo UI" panose="020B0604030504040204" pitchFamily="50" charset="-128"/>
                <a:ea typeface="Meiryo UI" panose="020B0604030504040204" pitchFamily="50" charset="-128"/>
              </a:rPr>
              <a:t>の並行開発？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モバイルアプリと</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が独立しているのでうれしい面が多々ありますが、</a:t>
            </a:r>
            <a:r>
              <a:rPr kumimoji="1" lang="ja-JP" altLang="en-US" sz="2000">
                <a:highlight>
                  <a:srgbClr val="FFFF00"/>
                </a:highlight>
                <a:latin typeface="Meiryo UI" panose="020B0604030504040204" pitchFamily="50" charset="-128"/>
                <a:ea typeface="Meiryo UI" panose="020B0604030504040204" pitchFamily="50" charset="-128"/>
              </a:rPr>
              <a:t>並行して開発するのが難しく</a:t>
            </a:r>
            <a:r>
              <a:rPr kumimoji="1" lang="ja-JP" altLang="en-US" sz="2000">
                <a:latin typeface="Meiryo UI" panose="020B0604030504040204" pitchFamily="50" charset="-128"/>
                <a:ea typeface="Meiryo UI" panose="020B0604030504040204" pitchFamily="50" charset="-128"/>
              </a:rPr>
              <a:t>なります。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がないとモバイルアプリが動かせない？</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E2623F6-4852-4C48-A180-5501D7647B9B}"/>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pic>
        <p:nvPicPr>
          <p:cNvPr id="32" name="Picture 4" descr="サーバーのアイコン素材">
            <a:extLst>
              <a:ext uri="{FF2B5EF4-FFF2-40B4-BE49-F238E27FC236}">
                <a16:creationId xmlns:a16="http://schemas.microsoft.com/office/drawing/2014/main" id="{1D3702FB-F2A4-4DFA-9856-F914B87C4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707" y="2975065"/>
            <a:ext cx="581791" cy="836733"/>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ED88E725-A40D-4C1A-973E-9E8D88EFA144}"/>
              </a:ext>
            </a:extLst>
          </p:cNvPr>
          <p:cNvSpPr txBox="1"/>
          <p:nvPr/>
        </p:nvSpPr>
        <p:spPr>
          <a:xfrm>
            <a:off x="8369504" y="3874056"/>
            <a:ext cx="1732082"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モックサーバ</a:t>
            </a:r>
            <a:endParaRPr kumimoji="1" lang="en-US" altLang="ja-JP" sz="1400">
              <a:highlight>
                <a:srgbClr val="FFFF00"/>
              </a:highlight>
              <a:latin typeface="Meiryo UI" panose="020B0604030504040204" pitchFamily="50" charset="-128"/>
              <a:ea typeface="Meiryo UI" panose="020B0604030504040204" pitchFamily="50" charset="-128"/>
            </a:endParaRPr>
          </a:p>
        </p:txBody>
      </p:sp>
      <p:cxnSp>
        <p:nvCxnSpPr>
          <p:cNvPr id="34" name="直線矢印コネクタ 33">
            <a:extLst>
              <a:ext uri="{FF2B5EF4-FFF2-40B4-BE49-F238E27FC236}">
                <a16:creationId xmlns:a16="http://schemas.microsoft.com/office/drawing/2014/main" id="{A37804AA-2BBB-447D-B1AF-0ACEE3EE0F57}"/>
              </a:ext>
            </a:extLst>
          </p:cNvPr>
          <p:cNvCxnSpPr>
            <a:cxnSpLocks/>
          </p:cNvCxnSpPr>
          <p:nvPr/>
        </p:nvCxnSpPr>
        <p:spPr>
          <a:xfrm>
            <a:off x="3609975" y="3276669"/>
            <a:ext cx="5137393"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7D99C59B-004D-4D99-88B0-C67931EBC7C5}"/>
              </a:ext>
            </a:extLst>
          </p:cNvPr>
          <p:cNvSpPr txBox="1"/>
          <p:nvPr/>
        </p:nvSpPr>
        <p:spPr>
          <a:xfrm>
            <a:off x="2305049" y="3650345"/>
            <a:ext cx="1476375"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スマホ</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ja-JP" altLang="en-US" sz="1400">
                <a:highlight>
                  <a:srgbClr val="FFFF00"/>
                </a:highlight>
                <a:latin typeface="Meiryo UI" panose="020B0604030504040204" pitchFamily="50" charset="-128"/>
                <a:ea typeface="Meiryo UI" panose="020B0604030504040204" pitchFamily="50" charset="-128"/>
              </a:rPr>
              <a:t>モバイルアプリ</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pic>
        <p:nvPicPr>
          <p:cNvPr id="40" name="Picture 2" descr="スマートフォン・スマホのイラスト">
            <a:extLst>
              <a:ext uri="{FF2B5EF4-FFF2-40B4-BE49-F238E27FC236}">
                <a16:creationId xmlns:a16="http://schemas.microsoft.com/office/drawing/2014/main" id="{7B33B7BE-1B4E-4749-81D0-EFF6ECDF3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966" y="2856464"/>
            <a:ext cx="755463" cy="81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647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OpenAPI</a:t>
            </a:r>
            <a:r>
              <a:rPr kumimoji="1" lang="ja-JP" altLang="en-US" sz="2800" b="1">
                <a:latin typeface="Meiryo UI" panose="020B0604030504040204" pitchFamily="50" charset="-128"/>
                <a:ea typeface="Meiryo UI" panose="020B0604030504040204" pitchFamily="50" charset="-128"/>
              </a:rPr>
              <a:t>が解決！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を定義するための仕様です。</a:t>
            </a:r>
            <a:endParaRPr kumimoji="1" lang="en-US" altLang="ja-JP" sz="200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707" y="2975065"/>
            <a:ext cx="581791" cy="836733"/>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369504" y="3874056"/>
            <a:ext cx="1732082"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モックサーバ</a:t>
            </a:r>
            <a:endParaRPr kumimoji="1" lang="en-US" altLang="ja-JP" sz="140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88997"/>
            <a:ext cx="3043824" cy="574260"/>
          </a:xfrm>
          <a:prstGeom prst="rect">
            <a:avLst/>
          </a:prstGeom>
          <a:noFill/>
        </p:spPr>
        <p:txBody>
          <a:bodyPr wrap="square" lIns="0" tIns="0" rIns="0" bIns="0" rtlCol="0" anchor="ctr" anchorCtr="0">
            <a:spAutoFit/>
          </a:bodyPr>
          <a:lstStyle/>
          <a:p>
            <a:pPr algn="ctr">
              <a:lnSpc>
                <a:spcPts val="2400"/>
              </a:lnSpc>
            </a:pPr>
            <a:r>
              <a:rPr kumimoji="1" lang="en-US" altLang="ja-JP" sz="1400">
                <a:highlight>
                  <a:srgbClr val="FFFF00"/>
                </a:highlight>
                <a:latin typeface="Meiryo UI" panose="020B0604030504040204" pitchFamily="50" charset="-128"/>
                <a:ea typeface="Meiryo UI" panose="020B0604030504040204" pitchFamily="50" charset="-128"/>
              </a:rPr>
              <a:t>OpenAPI</a:t>
            </a:r>
            <a:r>
              <a:rPr kumimoji="1" lang="ja-JP" altLang="en-US" sz="1400">
                <a:highlight>
                  <a:srgbClr val="FFFF00"/>
                </a:highlight>
                <a:latin typeface="Meiryo UI" panose="020B0604030504040204" pitchFamily="50" charset="-128"/>
                <a:ea typeface="Meiryo UI" panose="020B0604030504040204" pitchFamily="50" charset="-128"/>
              </a:rPr>
              <a:t>ドキュメント</a:t>
            </a:r>
            <a:endParaRPr kumimoji="1" lang="en-US" altLang="ja-JP" sz="140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1400">
                <a:highlight>
                  <a:srgbClr val="FFFF00"/>
                </a:highlight>
                <a:latin typeface="Meiryo UI" panose="020B0604030504040204" pitchFamily="50" charset="-128"/>
                <a:ea typeface="Meiryo UI" panose="020B0604030504040204" pitchFamily="50" charset="-128"/>
              </a:rPr>
              <a:t>(API</a:t>
            </a:r>
            <a:r>
              <a:rPr kumimoji="1" lang="ja-JP" altLang="en-US" sz="1400">
                <a:highlight>
                  <a:srgbClr val="FFFF00"/>
                </a:highlight>
                <a:latin typeface="Meiryo UI" panose="020B0604030504040204" pitchFamily="50" charset="-128"/>
                <a:ea typeface="Meiryo UI" panose="020B0604030504040204" pitchFamily="50" charset="-128"/>
              </a:rPr>
              <a:t>定義、レスポンスの例</a:t>
            </a:r>
            <a:r>
              <a:rPr kumimoji="1" lang="en-US" altLang="ja-JP" sz="140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645150"/>
            <a:ext cx="595015" cy="75783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0495" y="4972795"/>
            <a:ext cx="581791" cy="83673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385768" y="3276669"/>
            <a:ext cx="2361600"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405349" y="5798947"/>
            <a:ext cx="1732082"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サーバ</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en-US" altLang="ja-JP" sz="1400">
                <a:latin typeface="Meiryo UI" panose="020B0604030504040204" pitchFamily="50" charset="-128"/>
                <a:ea typeface="Meiryo UI" panose="020B0604030504040204" pitchFamily="50" charset="-128"/>
              </a:rPr>
              <a:t>API</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4965905" y="3863424"/>
            <a:ext cx="1949881"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クライアントコード</a:t>
            </a:r>
            <a:endParaRPr kumimoji="1" lang="en-US" altLang="ja-JP" sz="140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899580"/>
            <a:ext cx="595015" cy="757830"/>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flipV="1">
            <a:off x="3638550" y="3276669"/>
            <a:ext cx="1857375" cy="20258"/>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5918495" y="1024065"/>
            <a:ext cx="1471626" cy="1665850"/>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39108"/>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利用</a:t>
            </a:r>
            <a:endParaRPr kumimoji="1" lang="en-US" altLang="ja-JP" sz="140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156728" y="1231497"/>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生成</a:t>
            </a:r>
            <a:endParaRPr kumimoji="1" lang="en-US" altLang="ja-JP" sz="140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271391" y="1235312"/>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モック化</a:t>
            </a:r>
            <a:endParaRPr kumimoji="1" lang="en-US" altLang="ja-JP" sz="140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7985136" y="1024065"/>
            <a:ext cx="1226420" cy="1665850"/>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sp>
        <p:nvSpPr>
          <p:cNvPr id="29" name="テキスト ボックス 28">
            <a:extLst>
              <a:ext uri="{FF2B5EF4-FFF2-40B4-BE49-F238E27FC236}">
                <a16:creationId xmlns:a16="http://schemas.microsoft.com/office/drawing/2014/main" id="{93DC66BE-A680-4403-A6D7-E6145939EC6F}"/>
              </a:ext>
            </a:extLst>
          </p:cNvPr>
          <p:cNvSpPr txBox="1"/>
          <p:nvPr/>
        </p:nvSpPr>
        <p:spPr>
          <a:xfrm>
            <a:off x="2305049" y="3650345"/>
            <a:ext cx="1476375"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スマホ</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ja-JP" altLang="en-US" sz="1400">
                <a:highlight>
                  <a:srgbClr val="FFFF00"/>
                </a:highlight>
                <a:latin typeface="Meiryo UI" panose="020B0604030504040204" pitchFamily="50" charset="-128"/>
                <a:ea typeface="Meiryo UI" panose="020B0604030504040204" pitchFamily="50" charset="-128"/>
              </a:rPr>
              <a:t>モバイルアプリ</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pic>
        <p:nvPicPr>
          <p:cNvPr id="30" name="Picture 2" descr="スマートフォン・スマホのイラスト">
            <a:extLst>
              <a:ext uri="{FF2B5EF4-FFF2-40B4-BE49-F238E27FC236}">
                <a16:creationId xmlns:a16="http://schemas.microsoft.com/office/drawing/2014/main" id="{349D11D8-9F03-4123-AAF3-E0B5248758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966" y="2856464"/>
            <a:ext cx="755463" cy="81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999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プロジェクトの準備</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spTree>
    <p:extLst>
      <p:ext uri="{BB962C8B-B14F-4D97-AF65-F5344CB8AC3E}">
        <p14:creationId xmlns:p14="http://schemas.microsoft.com/office/powerpoint/2010/main" val="3733820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プロジェクトを作成します。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mobile-</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/put2-starter</a:t>
            </a:r>
            <a:r>
              <a:rPr kumimoji="1" lang="ja-JP" altLang="en-US" sz="2000">
                <a:latin typeface="Meiryo UI" panose="020B0604030504040204" pitchFamily="50" charset="-128"/>
                <a:ea typeface="Meiryo UI" panose="020B0604030504040204" pitchFamily="50" charset="-128"/>
              </a:rPr>
              <a:t>ディレクトリを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任意の場所にコピーします。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ディレクトリ名を</a:t>
            </a:r>
            <a:r>
              <a:rPr kumimoji="1" lang="en-US" altLang="ja-JP" sz="2000">
                <a:highlight>
                  <a:srgbClr val="FFFF00"/>
                </a:highlight>
                <a:latin typeface="Meiryo UI" panose="020B0604030504040204" pitchFamily="50" charset="-128"/>
                <a:ea typeface="Meiryo UI" panose="020B0604030504040204" pitchFamily="50" charset="-128"/>
              </a:rPr>
              <a:t>put2</a:t>
            </a:r>
            <a:r>
              <a:rPr kumimoji="1" lang="ja-JP" altLang="en-US" sz="2000">
                <a:latin typeface="Meiryo UI" panose="020B0604030504040204" pitchFamily="50" charset="-128"/>
                <a:ea typeface="Meiryo UI" panose="020B0604030504040204" pitchFamily="50" charset="-128"/>
              </a:rPr>
              <a:t>に変更します。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put2</a:t>
            </a:r>
            <a:r>
              <a:rPr kumimoji="1" lang="ja-JP" altLang="en-US" sz="2000">
                <a:latin typeface="Meiryo UI" panose="020B0604030504040204" pitchFamily="50" charset="-128"/>
                <a:ea typeface="Meiryo UI" panose="020B0604030504040204" pitchFamily="50" charset="-128"/>
              </a:rPr>
              <a:t>ディレクトリを</a:t>
            </a:r>
            <a:r>
              <a:rPr kumimoji="1" lang="en-US" altLang="ja-JP" sz="2000" err="1">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で開きます。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Elements</a:t>
            </a:r>
            <a:r>
              <a:rPr kumimoji="1" lang="ja-JP" altLang="en-US" sz="2000">
                <a:latin typeface="Meiryo UI" panose="020B0604030504040204" pitchFamily="50" charset="-128"/>
                <a:ea typeface="Meiryo UI" panose="020B0604030504040204" pitchFamily="50" charset="-128"/>
              </a:rPr>
              <a:t>を少し見てみましょう。</a:t>
            </a:r>
            <a:endParaRPr kumimoji="1" lang="en-US" altLang="ja-JP" sz="200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92016" y="5363602"/>
            <a:ext cx="5806904"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Expo</a:t>
            </a:r>
            <a:r>
              <a:rPr kumimoji="1" lang="ja-JP" altLang="en-US" sz="1600">
                <a:solidFill>
                  <a:schemeClr val="bg1"/>
                </a:solidFill>
                <a:latin typeface="Meiryo UI" panose="020B0604030504040204" pitchFamily="50" charset="-128"/>
                <a:ea typeface="Meiryo UI" panose="020B0604030504040204" pitchFamily="50" charset="-128"/>
              </a:rPr>
              <a:t>の</a:t>
            </a:r>
            <a:r>
              <a:rPr kumimoji="1" lang="en-US" altLang="ja-JP" sz="1600">
                <a:solidFill>
                  <a:schemeClr val="bg1"/>
                </a:solidFill>
                <a:latin typeface="Meiryo UI" panose="020B0604030504040204" pitchFamily="50" charset="-128"/>
                <a:ea typeface="Meiryo UI" panose="020B0604030504040204" pitchFamily="50" charset="-128"/>
              </a:rPr>
              <a:t>expo-template-bare-typescript</a:t>
            </a:r>
            <a:r>
              <a:rPr kumimoji="1" lang="ja-JP" altLang="en-US" sz="1600">
                <a:solidFill>
                  <a:schemeClr val="bg1"/>
                </a:solidFill>
                <a:latin typeface="Meiryo UI" panose="020B0604030504040204" pitchFamily="50" charset="-128"/>
                <a:ea typeface="Meiryo UI" panose="020B0604030504040204" pitchFamily="50" charset="-128"/>
              </a:rPr>
              <a:t>から作成しています。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UI</a:t>
            </a:r>
            <a:r>
              <a:rPr kumimoji="1" lang="ja-JP" altLang="en-US" sz="1600">
                <a:solidFill>
                  <a:schemeClr val="bg1"/>
                </a:solidFill>
                <a:latin typeface="Meiryo UI" panose="020B0604030504040204" pitchFamily="50" charset="-128"/>
                <a:ea typeface="Meiryo UI" panose="020B0604030504040204" pitchFamily="50" charset="-128"/>
              </a:rPr>
              <a:t>ライブラリとして</a:t>
            </a:r>
            <a:r>
              <a:rPr kumimoji="1" lang="en-US" altLang="ja-JP" sz="1600">
                <a:solidFill>
                  <a:schemeClr val="bg1"/>
                </a:solidFill>
                <a:latin typeface="Meiryo UI" panose="020B0604030504040204" pitchFamily="50" charset="-128"/>
                <a:ea typeface="Meiryo UI" panose="020B0604030504040204" pitchFamily="50" charset="-128"/>
              </a:rPr>
              <a:t>React Native Elements</a:t>
            </a:r>
            <a:r>
              <a:rPr kumimoji="1" lang="ja-JP" altLang="en-US" sz="1600">
                <a:solidFill>
                  <a:schemeClr val="bg1"/>
                </a:solidFill>
                <a:latin typeface="Meiryo UI" panose="020B0604030504040204" pitchFamily="50" charset="-128"/>
                <a:ea typeface="Meiryo UI" panose="020B0604030504040204" pitchFamily="50" charset="-128"/>
              </a:rPr>
              <a:t>を追加しています。</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pic>
        <p:nvPicPr>
          <p:cNvPr id="2" name="図 1">
            <a:hlinkClick r:id="rId3"/>
            <a:extLst>
              <a:ext uri="{FF2B5EF4-FFF2-40B4-BE49-F238E27FC236}">
                <a16:creationId xmlns:a16="http://schemas.microsoft.com/office/drawing/2014/main" id="{826E8944-19B0-498D-AEA8-ED54FE0025C9}"/>
              </a:ext>
            </a:extLst>
          </p:cNvPr>
          <p:cNvPicPr>
            <a:picLocks noChangeAspect="1"/>
          </p:cNvPicPr>
          <p:nvPr/>
        </p:nvPicPr>
        <p:blipFill rotWithShape="1">
          <a:blip r:embed="rId4"/>
          <a:srcRect l="367" t="11200" r="1716" b="7315"/>
          <a:stretch/>
        </p:blipFill>
        <p:spPr>
          <a:xfrm>
            <a:off x="6699517" y="1308543"/>
            <a:ext cx="4904348" cy="3442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532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6354CD16-8244-423C-9D71-1A9E64C1B9C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8DA5492-C2B0-48D4-9B08-97DE4A3670F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プロジェクトを作成します。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mobile-</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/put2-starter</a:t>
            </a:r>
            <a:r>
              <a:rPr kumimoji="1" lang="ja-JP" altLang="en-US" sz="2000">
                <a:latin typeface="Meiryo UI" panose="020B0604030504040204" pitchFamily="50" charset="-128"/>
                <a:ea typeface="Meiryo UI" panose="020B0604030504040204" pitchFamily="50" charset="-128"/>
              </a:rPr>
              <a:t>ディレクトリを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任意の場所にコピーします。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ディレクトリ名を</a:t>
            </a:r>
            <a:r>
              <a:rPr kumimoji="1" lang="en-US" altLang="ja-JP" sz="2000">
                <a:highlight>
                  <a:srgbClr val="FFFF00"/>
                </a:highlight>
                <a:latin typeface="Meiryo UI" panose="020B0604030504040204" pitchFamily="50" charset="-128"/>
                <a:ea typeface="Meiryo UI" panose="020B0604030504040204" pitchFamily="50" charset="-128"/>
              </a:rPr>
              <a:t>put2</a:t>
            </a:r>
            <a:r>
              <a:rPr kumimoji="1" lang="ja-JP" altLang="en-US" sz="2000">
                <a:latin typeface="Meiryo UI" panose="020B0604030504040204" pitchFamily="50" charset="-128"/>
                <a:ea typeface="Meiryo UI" panose="020B0604030504040204" pitchFamily="50" charset="-128"/>
              </a:rPr>
              <a:t>に変更します。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put2</a:t>
            </a:r>
            <a:r>
              <a:rPr kumimoji="1" lang="ja-JP" altLang="en-US" sz="2000">
                <a:latin typeface="Meiryo UI" panose="020B0604030504040204" pitchFamily="50" charset="-128"/>
                <a:ea typeface="Meiryo UI" panose="020B0604030504040204" pitchFamily="50" charset="-128"/>
              </a:rPr>
              <a:t>ディレクトリを</a:t>
            </a:r>
            <a:r>
              <a:rPr kumimoji="1" lang="en-US" altLang="ja-JP" sz="2000" err="1">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で開きます。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Elements</a:t>
            </a:r>
            <a:r>
              <a:rPr kumimoji="1" lang="ja-JP" altLang="en-US" sz="2000">
                <a:latin typeface="Meiryo UI" panose="020B0604030504040204" pitchFamily="50" charset="-128"/>
                <a:ea typeface="Meiryo UI" panose="020B0604030504040204" pitchFamily="50" charset="-128"/>
              </a:rPr>
              <a:t>を少し見てみましょう。</a:t>
            </a:r>
            <a:endParaRPr kumimoji="1" lang="en-US" altLang="ja-JP" sz="200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92016" y="5363602"/>
            <a:ext cx="5806904"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Expo</a:t>
            </a:r>
            <a:r>
              <a:rPr kumimoji="1" lang="ja-JP" altLang="en-US" sz="1600">
                <a:solidFill>
                  <a:schemeClr val="bg1"/>
                </a:solidFill>
                <a:latin typeface="Meiryo UI" panose="020B0604030504040204" pitchFamily="50" charset="-128"/>
                <a:ea typeface="Meiryo UI" panose="020B0604030504040204" pitchFamily="50" charset="-128"/>
              </a:rPr>
              <a:t>の</a:t>
            </a:r>
            <a:r>
              <a:rPr kumimoji="1" lang="en-US" altLang="ja-JP" sz="1600">
                <a:solidFill>
                  <a:schemeClr val="bg1"/>
                </a:solidFill>
                <a:latin typeface="Meiryo UI" panose="020B0604030504040204" pitchFamily="50" charset="-128"/>
                <a:ea typeface="Meiryo UI" panose="020B0604030504040204" pitchFamily="50" charset="-128"/>
              </a:rPr>
              <a:t>expo-template-bare-typescript</a:t>
            </a:r>
            <a:r>
              <a:rPr kumimoji="1" lang="ja-JP" altLang="en-US" sz="1600">
                <a:solidFill>
                  <a:schemeClr val="bg1"/>
                </a:solidFill>
                <a:latin typeface="Meiryo UI" panose="020B0604030504040204" pitchFamily="50" charset="-128"/>
                <a:ea typeface="Meiryo UI" panose="020B0604030504040204" pitchFamily="50" charset="-128"/>
              </a:rPr>
              <a:t>から作成しています。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UI</a:t>
            </a:r>
            <a:r>
              <a:rPr kumimoji="1" lang="ja-JP" altLang="en-US" sz="1600">
                <a:solidFill>
                  <a:schemeClr val="bg1"/>
                </a:solidFill>
                <a:latin typeface="Meiryo UI" panose="020B0604030504040204" pitchFamily="50" charset="-128"/>
                <a:ea typeface="Meiryo UI" panose="020B0604030504040204" pitchFamily="50" charset="-128"/>
              </a:rPr>
              <a:t>ライブラリとして</a:t>
            </a:r>
            <a:r>
              <a:rPr kumimoji="1" lang="en-US" altLang="ja-JP" sz="1600">
                <a:solidFill>
                  <a:schemeClr val="bg1"/>
                </a:solidFill>
                <a:latin typeface="Meiryo UI" panose="020B0604030504040204" pitchFamily="50" charset="-128"/>
                <a:ea typeface="Meiryo UI" panose="020B0604030504040204" pitchFamily="50" charset="-128"/>
              </a:rPr>
              <a:t>React Native Elements</a:t>
            </a:r>
            <a:r>
              <a:rPr kumimoji="1" lang="ja-JP" altLang="en-US" sz="1600">
                <a:solidFill>
                  <a:schemeClr val="bg1"/>
                </a:solidFill>
                <a:latin typeface="Meiryo UI" panose="020B0604030504040204" pitchFamily="50" charset="-128"/>
                <a:ea typeface="Meiryo UI" panose="020B0604030504040204" pitchFamily="50" charset="-128"/>
              </a:rPr>
              <a:t>を追加しています。</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pic>
        <p:nvPicPr>
          <p:cNvPr id="2" name="図 1">
            <a:hlinkClick r:id="rId3"/>
            <a:extLst>
              <a:ext uri="{FF2B5EF4-FFF2-40B4-BE49-F238E27FC236}">
                <a16:creationId xmlns:a16="http://schemas.microsoft.com/office/drawing/2014/main" id="{826E8944-19B0-498D-AEA8-ED54FE0025C9}"/>
              </a:ext>
            </a:extLst>
          </p:cNvPr>
          <p:cNvPicPr>
            <a:picLocks noChangeAspect="1"/>
          </p:cNvPicPr>
          <p:nvPr/>
        </p:nvPicPr>
        <p:blipFill rotWithShape="1">
          <a:blip r:embed="rId4"/>
          <a:srcRect l="367" t="11200" r="1716" b="7315"/>
          <a:stretch/>
        </p:blipFill>
        <p:spPr>
          <a:xfrm>
            <a:off x="6699517" y="1308543"/>
            <a:ext cx="4904348" cy="3442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4672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put2</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err="1">
                <a:highlight>
                  <a:srgbClr val="FFFF00"/>
                </a:highlight>
                <a:latin typeface="Meiryo UI" panose="020B0604030504040204" pitchFamily="50" charset="-128"/>
                <a:ea typeface="Meiryo UI" panose="020B0604030504040204" pitchFamily="50" charset="-128"/>
              </a:rPr>
              <a:t>npm</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Tree>
    <p:extLst>
      <p:ext uri="{BB962C8B-B14F-4D97-AF65-F5344CB8AC3E}">
        <p14:creationId xmlns:p14="http://schemas.microsoft.com/office/powerpoint/2010/main" val="3157653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8BEC94A-006D-4611-8EDF-97243C61875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EB03104-A297-4C2C-BD71-E30A3779C38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put2</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err="1">
                <a:highlight>
                  <a:srgbClr val="FFFF00"/>
                </a:highlight>
                <a:latin typeface="Meiryo UI" panose="020B0604030504040204" pitchFamily="50" charset="-128"/>
                <a:ea typeface="Meiryo UI" panose="020B0604030504040204" pitchFamily="50" charset="-128"/>
              </a:rPr>
              <a:t>npm</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Tree>
    <p:extLst>
      <p:ext uri="{BB962C8B-B14F-4D97-AF65-F5344CB8AC3E}">
        <p14:creationId xmlns:p14="http://schemas.microsoft.com/office/powerpoint/2010/main" val="1303211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a:solidFill>
                  <a:schemeClr val="bg1"/>
                </a:solidFill>
                <a:latin typeface="Meiryo UI" panose="020B0604030504040204" pitchFamily="50" charset="-128"/>
                <a:ea typeface="Meiryo UI" panose="020B0604030504040204" pitchFamily="50" charset="-128"/>
              </a:rPr>
              <a:t>質問タイム</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spTree>
    <p:extLst>
      <p:ext uri="{BB962C8B-B14F-4D97-AF65-F5344CB8AC3E}">
        <p14:creationId xmlns:p14="http://schemas.microsoft.com/office/powerpoint/2010/main" val="1493460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Open</a:t>
            </a:r>
            <a:r>
              <a:rPr lang="ja-JP" altLang="en-US" sz="4400" b="1">
                <a:solidFill>
                  <a:schemeClr val="bg1"/>
                </a:solidFill>
                <a:latin typeface="Meiryo UI" panose="020B0604030504040204" pitchFamily="50" charset="-128"/>
                <a:ea typeface="Meiryo UI" panose="020B0604030504040204" pitchFamily="50" charset="-128"/>
              </a:rPr>
              <a:t> </a:t>
            </a:r>
            <a:r>
              <a:rPr lang="en-US" altLang="ja-JP" sz="4400" b="1">
                <a:solidFill>
                  <a:schemeClr val="bg1"/>
                </a:solidFill>
                <a:latin typeface="Meiryo UI" panose="020B0604030504040204" pitchFamily="50" charset="-128"/>
                <a:ea typeface="Meiryo UI" panose="020B0604030504040204" pitchFamily="50" charset="-128"/>
              </a:rPr>
              <a:t>API</a:t>
            </a:r>
            <a:r>
              <a:rPr lang="ja-JP" altLang="en-US" sz="4400" b="1">
                <a:solidFill>
                  <a:schemeClr val="bg1"/>
                </a:solidFill>
                <a:latin typeface="Meiryo UI" panose="020B0604030504040204" pitchFamily="50" charset="-128"/>
                <a:ea typeface="Meiryo UI" panose="020B0604030504040204" pitchFamily="50" charset="-128"/>
              </a:rPr>
              <a:t>の活用</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spTree>
    <p:extLst>
      <p:ext uri="{BB962C8B-B14F-4D97-AF65-F5344CB8AC3E}">
        <p14:creationId xmlns:p14="http://schemas.microsoft.com/office/powerpoint/2010/main" val="2874050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0520D702-5110-4020-83B7-B0BBE78794F5}"/>
              </a:ext>
            </a:extLst>
          </p:cNvPr>
          <p:cNvPicPr>
            <a:picLocks noChangeAspect="1"/>
          </p:cNvPicPr>
          <p:nvPr/>
        </p:nvPicPr>
        <p:blipFill>
          <a:blip r:embed="rId3"/>
          <a:stretch>
            <a:fillRect/>
          </a:stretch>
        </p:blipFill>
        <p:spPr>
          <a:xfrm>
            <a:off x="6837086" y="1039367"/>
            <a:ext cx="4202390" cy="3125690"/>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クライアントコードの生成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solidFill>
                  <a:srgbClr val="FF0066"/>
                </a:solidFill>
                <a:latin typeface="Meiryo UI" panose="020B0604030504040204" pitchFamily="50" charset="-128"/>
                <a:ea typeface="Meiryo UI" panose="020B0604030504040204" pitchFamily="50" charset="-128"/>
              </a:rPr>
              <a:t>クライアントコードは既に生成済みなので作業しなくてよいです。</a:t>
            </a:r>
            <a:endParaRPr kumimoji="1" lang="en-US" altLang="ja-JP" sz="2000">
              <a:solidFill>
                <a:srgbClr val="FF0066"/>
              </a:solidFill>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openapi</a:t>
            </a:r>
            <a:r>
              <a:rPr kumimoji="1" lang="ja-JP" altLang="en-US" sz="2000">
                <a:latin typeface="Meiryo UI" panose="020B0604030504040204" pitchFamily="50" charset="-128"/>
                <a:ea typeface="Meiryo UI" panose="020B0604030504040204" pitchFamily="50" charset="-128"/>
              </a:rPr>
              <a:t>ディレクトリで次のコマンドで生成します。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api-gen.yml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次のディレクトリに生成されます。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/backend/generated-rest-client/</a:t>
            </a:r>
          </a:p>
        </p:txBody>
      </p:sp>
      <p:sp>
        <p:nvSpPr>
          <p:cNvPr id="2" name="テキスト ボックス 1">
            <a:extLst>
              <a:ext uri="{FF2B5EF4-FFF2-40B4-BE49-F238E27FC236}">
                <a16:creationId xmlns:a16="http://schemas.microsoft.com/office/drawing/2014/main" id="{1BB425F7-F7C3-46D4-A4E1-6BF88691099E}"/>
              </a:ext>
            </a:extLst>
          </p:cNvPr>
          <p:cNvSpPr txBox="1"/>
          <p:nvPr/>
        </p:nvSpPr>
        <p:spPr>
          <a:xfrm>
            <a:off x="715816" y="4849631"/>
            <a:ext cx="6753210" cy="671659"/>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クライアントコードの生成には</a:t>
            </a:r>
            <a:r>
              <a:rPr kumimoji="1" lang="en-US" altLang="ja-JP" sz="1600">
                <a:solidFill>
                  <a:schemeClr val="bg1"/>
                </a:solidFill>
                <a:latin typeface="Meiryo UI" panose="020B0604030504040204" pitchFamily="50" charset="-128"/>
                <a:ea typeface="Meiryo UI" panose="020B0604030504040204" pitchFamily="50" charset="-128"/>
              </a:rPr>
              <a:t>OpenAPI Generator</a:t>
            </a:r>
            <a:r>
              <a:rPr kumimoji="1" lang="ja-JP" altLang="en-US" sz="1600">
                <a:solidFill>
                  <a:schemeClr val="bg1"/>
                </a:solidFill>
                <a:latin typeface="Meiryo UI" panose="020B0604030504040204" pitchFamily="50" charset="-128"/>
                <a:ea typeface="Meiryo UI" panose="020B0604030504040204" pitchFamily="50" charset="-128"/>
              </a:rPr>
              <a:t>というツールを使用しています。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Docker</a:t>
            </a:r>
            <a:r>
              <a:rPr kumimoji="1" lang="ja-JP" altLang="en-US" sz="1600">
                <a:solidFill>
                  <a:schemeClr val="bg1"/>
                </a:solidFill>
                <a:latin typeface="Meiryo UI" panose="020B0604030504040204" pitchFamily="50" charset="-128"/>
                <a:ea typeface="Meiryo UI" panose="020B0604030504040204" pitchFamily="50" charset="-128"/>
              </a:rPr>
              <a:t>コンテナで実行します。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8" name="スライド番号プレースホルダー 17">
            <a:extLst>
              <a:ext uri="{FF2B5EF4-FFF2-40B4-BE49-F238E27FC236}">
                <a16:creationId xmlns:a16="http://schemas.microsoft.com/office/drawing/2014/main" id="{23AA9F0E-FB5E-40D0-BBD4-2489CA0D82CE}"/>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sp>
        <p:nvSpPr>
          <p:cNvPr id="7" name="矢印: 右 6">
            <a:extLst>
              <a:ext uri="{FF2B5EF4-FFF2-40B4-BE49-F238E27FC236}">
                <a16:creationId xmlns:a16="http://schemas.microsoft.com/office/drawing/2014/main" id="{18161B08-A8BA-4A88-8185-15ACC7518830}"/>
              </a:ext>
            </a:extLst>
          </p:cNvPr>
          <p:cNvSpPr/>
          <p:nvPr/>
        </p:nvSpPr>
        <p:spPr>
          <a:xfrm rot="2558427">
            <a:off x="8066447" y="9680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95263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2B8F400-AC9E-4591-8082-362D3EAD0E6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3302EA-920C-4B5C-BC62-BC356FE7AAD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このスライドを</a:t>
            </a:r>
            <a:r>
              <a:rPr kumimoji="1" lang="en-US" altLang="ja-JP" sz="2000">
                <a:latin typeface="Meiryo UI" panose="020B0604030504040204" pitchFamily="50" charset="-128"/>
                <a:ea typeface="Meiryo UI" panose="020B0604030504040204" pitchFamily="50" charset="-128"/>
              </a:rPr>
              <a:t>PDF</a:t>
            </a:r>
            <a:r>
              <a:rPr kumimoji="1" lang="ja-JP" altLang="en-US" sz="2000">
                <a:latin typeface="Meiryo UI" panose="020B0604030504040204" pitchFamily="50" charset="-128"/>
                <a:ea typeface="Meiryo UI" panose="020B0604030504040204" pitchFamily="50" charset="-128"/>
              </a:rPr>
              <a:t>にしたファイルを提供しています。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PDF</a:t>
            </a:r>
            <a:r>
              <a:rPr kumimoji="1" lang="ja-JP" altLang="en-US" sz="2000">
                <a:latin typeface="Meiryo UI" panose="020B0604030504040204" pitchFamily="50" charset="-128"/>
                <a:ea typeface="Meiryo UI" panose="020B0604030504040204" pitchFamily="50" charset="-128"/>
              </a:rPr>
              <a:t>ファイルを開いて見れる状態にしてください。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mobile-handson.pdf</a:t>
            </a: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34249C7-BFC7-4A4C-B374-C538A90D8265}"/>
              </a:ext>
            </a:extLst>
          </p:cNvPr>
          <p:cNvSpPr txBox="1"/>
          <p:nvPr/>
        </p:nvSpPr>
        <p:spPr>
          <a:xfrm>
            <a:off x="6611548" y="2369452"/>
            <a:ext cx="4168725" cy="21236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export class </a:t>
            </a:r>
            <a:r>
              <a:rPr lang="en-US" altLang="ja-JP" sz="900" b="0" err="1">
                <a:solidFill>
                  <a:srgbClr val="C94824"/>
                </a:solidFill>
                <a:effectLst/>
                <a:latin typeface="Consolas" panose="020B0609020204030204" pitchFamily="49" charset="0"/>
              </a:rPr>
              <a:t>TrashApi</a:t>
            </a:r>
            <a:r>
              <a:rPr lang="en-US" altLang="ja-JP" sz="900" b="0">
                <a:solidFill>
                  <a:schemeClr val="bg1">
                    <a:lumMod val="65000"/>
                  </a:schemeClr>
                </a:solidFill>
                <a:effectLst/>
                <a:latin typeface="Consolas" panose="020B0609020204030204" pitchFamily="49" charset="0"/>
              </a:rPr>
              <a:t> extends </a:t>
            </a:r>
            <a:r>
              <a:rPr lang="en-US" altLang="ja-JP" sz="900" b="0" err="1">
                <a:solidFill>
                  <a:schemeClr val="bg1">
                    <a:lumMod val="65000"/>
                  </a:schemeClr>
                </a:solidFill>
                <a:effectLst/>
                <a:latin typeface="Consolas" panose="020B0609020204030204" pitchFamily="49" charset="0"/>
              </a:rPr>
              <a:t>runtime.BaseAPI</a:t>
            </a:r>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a:solidFill>
                  <a:schemeClr val="bg1">
                    <a:lumMod val="65000"/>
                  </a:schemeClr>
                </a:solidFill>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 </a:t>
            </a:r>
            <a:r>
              <a:rPr lang="ja-JP" altLang="en-US" sz="900" b="0">
                <a:solidFill>
                  <a:schemeClr val="bg1">
                    <a:lumMod val="65000"/>
                  </a:schemeClr>
                </a:solidFill>
                <a:effectLst/>
                <a:latin typeface="Consolas" panose="020B0609020204030204" pitchFamily="49" charset="0"/>
              </a:rPr>
              <a:t>登録しているゴミ拾いを全て取得する。 </a:t>
            </a:r>
          </a:p>
          <a:p>
            <a:r>
              <a:rPr lang="ja-JP" altLang="en-US" sz="900" b="0">
                <a:solidFill>
                  <a:schemeClr val="bg1">
                    <a:lumMod val="65000"/>
                  </a:schemeClr>
                </a:solidFill>
                <a:effectLst/>
                <a:latin typeface="Consolas" panose="020B0609020204030204" pitchFamily="49" charset="0"/>
              </a:rPr>
              <a:t>     * ゴミ拾い一覧の取得</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a:t>
            </a:r>
            <a:endParaRPr lang="ja-JP" altLang="en-US" sz="900" b="0">
              <a:solidFill>
                <a:schemeClr val="bg1">
                  <a:lumMod val="65000"/>
                </a:schemeClr>
              </a:solidFill>
              <a:effectLst/>
              <a:latin typeface="Consolas" panose="020B0609020204030204" pitchFamily="49" charset="0"/>
            </a:endParaRP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async </a:t>
            </a:r>
            <a:r>
              <a:rPr lang="en-US" altLang="ja-JP" sz="900" b="0">
                <a:solidFill>
                  <a:srgbClr val="C94824"/>
                </a:solidFill>
                <a:effectLst/>
                <a:latin typeface="Consolas" panose="020B0609020204030204" pitchFamily="49" charset="0"/>
              </a:rPr>
              <a:t>getTrashList</a:t>
            </a:r>
            <a:r>
              <a:rPr lang="en-US" altLang="ja-JP" sz="900" b="0">
                <a:solidFill>
                  <a:schemeClr val="bg1">
                    <a:lumMod val="65000"/>
                  </a:schemeClr>
                </a:solidFill>
                <a:effectLst/>
                <a:latin typeface="Consolas" panose="020B0609020204030204" pitchFamily="49" charset="0"/>
              </a:rPr>
              <a:t>(): Promise&lt;Array&lt;Trash&gt;&gt; {</a:t>
            </a:r>
          </a:p>
          <a:p>
            <a:r>
              <a:rPr lang="en-US" altLang="ja-JP" sz="900" b="0">
                <a:solidFill>
                  <a:schemeClr val="bg1">
                    <a:lumMod val="65000"/>
                  </a:schemeClr>
                </a:solidFill>
                <a:effectLst/>
                <a:latin typeface="Consolas" panose="020B0609020204030204" pitchFamily="49" charset="0"/>
              </a:rPr>
              <a:t>        const response = await </a:t>
            </a:r>
            <a:r>
              <a:rPr lang="en-US" altLang="ja-JP" sz="900" b="0" err="1">
                <a:solidFill>
                  <a:schemeClr val="bg1">
                    <a:lumMod val="65000"/>
                  </a:schemeClr>
                </a:solidFill>
                <a:effectLst/>
                <a:latin typeface="Consolas" panose="020B0609020204030204" pitchFamily="49" charset="0"/>
              </a:rPr>
              <a:t>this.getTrashListRaw</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return await </a:t>
            </a:r>
            <a:r>
              <a:rPr lang="en-US" altLang="ja-JP" sz="900" b="0" err="1">
                <a:solidFill>
                  <a:schemeClr val="bg1">
                    <a:lumMod val="65000"/>
                  </a:schemeClr>
                </a:solidFill>
                <a:effectLst/>
                <a:latin typeface="Consolas" panose="020B0609020204030204" pitchFamily="49" charset="0"/>
              </a:rPr>
              <a:t>response.value</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ja-JP" altLang="en-US" sz="900" b="0">
                <a:solidFill>
                  <a:schemeClr val="bg1">
                    <a:lumMod val="65000"/>
                  </a:schemeClr>
                </a:solidFill>
                <a:effectLst/>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endParaRPr lang="en-US" altLang="ja-JP" sz="900" b="0">
              <a:solidFill>
                <a:srgbClr val="1A1A1A"/>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B2615FD3-0D5A-441C-84BD-F532E8743870}"/>
              </a:ext>
            </a:extLst>
          </p:cNvPr>
          <p:cNvSpPr txBox="1"/>
          <p:nvPr/>
        </p:nvSpPr>
        <p:spPr>
          <a:xfrm>
            <a:off x="546370" y="1128532"/>
            <a:ext cx="4436691" cy="5309146"/>
          </a:xfrm>
          <a:prstGeom prst="rect">
            <a:avLst/>
          </a:prstGeom>
          <a:solidFill>
            <a:schemeClr val="accent3">
              <a:lumMod val="20000"/>
              <a:lumOff val="80000"/>
            </a:schemeClr>
          </a:solidFill>
        </p:spPr>
        <p:txBody>
          <a:bodyPr wrap="square" bIns="0" rtlCol="0">
            <a:spAutoFit/>
          </a:bodyPr>
          <a:lstStyle/>
          <a:p>
            <a:r>
              <a:rPr lang="en-US" altLang="ja-JP" sz="900" b="0" err="1">
                <a:solidFill>
                  <a:schemeClr val="bg1">
                    <a:lumMod val="65000"/>
                  </a:schemeClr>
                </a:solidFill>
                <a:effectLst/>
                <a:latin typeface="Consolas" panose="020B0609020204030204" pitchFamily="49" charset="0"/>
              </a:rPr>
              <a:t>openapi</a:t>
            </a:r>
            <a:r>
              <a:rPr lang="en-US" altLang="ja-JP" sz="900" b="0">
                <a:solidFill>
                  <a:schemeClr val="bg1">
                    <a:lumMod val="65000"/>
                  </a:schemeClr>
                </a:solidFill>
                <a:effectLst/>
                <a:latin typeface="Consolas" panose="020B0609020204030204" pitchFamily="49" charset="0"/>
              </a:rPr>
              <a:t>: 3.0.3</a:t>
            </a:r>
          </a:p>
          <a:p>
            <a:r>
              <a:rPr lang="en-US" altLang="ja-JP" sz="900" b="0">
                <a:solidFill>
                  <a:schemeClr val="bg1">
                    <a:lumMod val="65000"/>
                  </a:schemeClr>
                </a:solidFill>
                <a:effectLst/>
                <a:latin typeface="Consolas" panose="020B0609020204030204" pitchFamily="49" charset="0"/>
              </a:rPr>
              <a:t>info:</a:t>
            </a:r>
          </a:p>
          <a:p>
            <a:r>
              <a:rPr lang="en-US" altLang="ja-JP" sz="900" b="0">
                <a:solidFill>
                  <a:schemeClr val="bg1">
                    <a:lumMod val="65000"/>
                  </a:schemeClr>
                </a:solidFill>
                <a:effectLst/>
                <a:latin typeface="Consolas" panose="020B0609020204030204" pitchFamily="49" charset="0"/>
              </a:rPr>
              <a:t>  title: PUT REST API</a:t>
            </a:r>
          </a:p>
          <a:p>
            <a:r>
              <a:rPr lang="en-US" altLang="ja-JP" sz="900" b="0">
                <a:solidFill>
                  <a:schemeClr val="bg1">
                    <a:lumMod val="65000"/>
                  </a:schemeClr>
                </a:solidFill>
                <a:effectLst/>
                <a:latin typeface="Consolas" panose="020B0609020204030204" pitchFamily="49" charset="0"/>
              </a:rPr>
              <a:t>  version: '1.0.0'</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モバイルアプリハンズオンで作成する</a:t>
            </a:r>
            <a:r>
              <a:rPr lang="en-US" altLang="ja-JP" sz="900" b="0">
                <a:solidFill>
                  <a:schemeClr val="bg1">
                    <a:lumMod val="65000"/>
                  </a:schemeClr>
                </a:solidFill>
                <a:effectLst/>
                <a:latin typeface="Consolas" panose="020B0609020204030204" pitchFamily="49" charset="0"/>
              </a:rPr>
              <a:t>PUT</a:t>
            </a:r>
            <a:r>
              <a:rPr lang="ja-JP" altLang="en-US" sz="900" b="0">
                <a:solidFill>
                  <a:schemeClr val="bg1">
                    <a:lumMod val="65000"/>
                  </a:schemeClr>
                </a:solidFill>
                <a:effectLst/>
                <a:latin typeface="Consolas" panose="020B0609020204030204" pitchFamily="49" charset="0"/>
              </a:rPr>
              <a:t>アプリの</a:t>
            </a:r>
            <a:r>
              <a:rPr lang="en-US" altLang="ja-JP" sz="900" b="0">
                <a:solidFill>
                  <a:schemeClr val="bg1">
                    <a:lumMod val="65000"/>
                  </a:schemeClr>
                </a:solidFill>
                <a:effectLst/>
                <a:latin typeface="Consolas" panose="020B0609020204030204" pitchFamily="49" charset="0"/>
              </a:rPr>
              <a:t>REST API</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tags:</a:t>
            </a:r>
          </a:p>
          <a:p>
            <a:r>
              <a:rPr lang="en-US" altLang="ja-JP" sz="900" b="0">
                <a:solidFill>
                  <a:schemeClr val="bg1">
                    <a:lumMod val="65000"/>
                  </a:schemeClr>
                </a:solidFill>
                <a:effectLst/>
                <a:latin typeface="Consolas" panose="020B0609020204030204" pitchFamily="49" charset="0"/>
              </a:rPr>
              <a:t>  - name: users</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ユーザ管理</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name: trash</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ゴミ拾い管理</a:t>
            </a:r>
          </a:p>
          <a:p>
            <a:r>
              <a:rPr lang="en-US" altLang="ja-JP" sz="900" b="0">
                <a:solidFill>
                  <a:schemeClr val="bg1">
                    <a:lumMod val="65000"/>
                  </a:schemeClr>
                </a:solidFill>
                <a:effectLst/>
                <a:latin typeface="Consolas" panose="020B0609020204030204" pitchFamily="49" charset="0"/>
              </a:rPr>
              <a:t>servers:</a:t>
            </a:r>
          </a:p>
          <a:p>
            <a:r>
              <a:rPr lang="en-US" altLang="ja-JP" sz="900" b="0">
                <a:solidFill>
                  <a:schemeClr val="bg1">
                    <a:lumMod val="65000"/>
                  </a:schemeClr>
                </a:solidFill>
                <a:effectLst/>
                <a:latin typeface="Consolas" panose="020B0609020204030204" pitchFamily="49" charset="0"/>
              </a:rPr>
              <a:t>  - url: 'http://localhost:9080'</a:t>
            </a:r>
          </a:p>
          <a:p>
            <a:r>
              <a:rPr lang="en-US" altLang="ja-JP" sz="900" b="0">
                <a:solidFill>
                  <a:schemeClr val="bg1">
                    <a:lumMod val="65000"/>
                  </a:schemeClr>
                </a:solidFill>
                <a:effectLst/>
                <a:latin typeface="Consolas" panose="020B0609020204030204" pitchFamily="49" charset="0"/>
              </a:rPr>
              <a:t>paths:</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api</a:t>
            </a:r>
            <a:r>
              <a:rPr lang="en-US" altLang="ja-JP" sz="900" b="0">
                <a:solidFill>
                  <a:schemeClr val="bg1">
                    <a:lumMod val="65000"/>
                  </a:schemeClr>
                </a:solidFill>
                <a:effectLst/>
                <a:latin typeface="Consolas" panose="020B0609020204030204" pitchFamily="49" charset="0"/>
              </a:rPr>
              <a:t>/trash:</a:t>
            </a:r>
          </a:p>
          <a:p>
            <a:r>
              <a:rPr lang="en-US" altLang="ja-JP" sz="900" b="0">
                <a:solidFill>
                  <a:schemeClr val="bg1">
                    <a:lumMod val="65000"/>
                  </a:schemeClr>
                </a:solidFill>
                <a:effectLst/>
                <a:latin typeface="Consolas" panose="020B0609020204030204" pitchFamily="49" charset="0"/>
              </a:rPr>
              <a:t>    get:</a:t>
            </a:r>
          </a:p>
          <a:p>
            <a:r>
              <a:rPr lang="en-US" altLang="ja-JP" sz="900" b="0">
                <a:solidFill>
                  <a:schemeClr val="bg1">
                    <a:lumMod val="65000"/>
                  </a:schemeClr>
                </a:solidFill>
                <a:effectLst/>
                <a:latin typeface="Consolas" panose="020B0609020204030204" pitchFamily="49" charset="0"/>
              </a:rPr>
              <a:t>      summary: </a:t>
            </a:r>
            <a:r>
              <a:rPr lang="ja-JP" altLang="en-US" sz="900" b="0">
                <a:solidFill>
                  <a:schemeClr val="bg1">
                    <a:lumMod val="65000"/>
                  </a:schemeClr>
                </a:solidFill>
                <a:effectLst/>
                <a:latin typeface="Consolas" panose="020B0609020204030204" pitchFamily="49" charset="0"/>
              </a:rPr>
              <a:t>ゴミ拾い一覧の取得</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description: &gt;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登録しているゴミ拾いを全て取得する。</a:t>
            </a:r>
          </a:p>
          <a:p>
            <a:r>
              <a:rPr lang="ja-JP" altLang="en-US"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tags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428226"/>
                </a:solidFill>
                <a:effectLst/>
                <a:latin typeface="Consolas" panose="020B0609020204030204" pitchFamily="49" charset="0"/>
              </a:rPr>
              <a:t>trash</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operationId</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getTrashList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responses:</a:t>
            </a:r>
          </a:p>
          <a:p>
            <a:r>
              <a:rPr lang="en-US" altLang="ja-JP" sz="900" b="0">
                <a:solidFill>
                  <a:schemeClr val="bg1">
                    <a:lumMod val="65000"/>
                  </a:schemeClr>
                </a:solidFill>
                <a:effectLst/>
                <a:latin typeface="Consolas" panose="020B0609020204030204" pitchFamily="49" charset="0"/>
              </a:rPr>
              <a:t>        '200':</a:t>
            </a:r>
          </a:p>
          <a:p>
            <a:r>
              <a:rPr lang="en-US" altLang="ja-JP" sz="900" b="0">
                <a:solidFill>
                  <a:schemeClr val="bg1">
                    <a:lumMod val="65000"/>
                  </a:schemeClr>
                </a:solidFill>
                <a:effectLst/>
                <a:latin typeface="Consolas" panose="020B0609020204030204" pitchFamily="49" charset="0"/>
              </a:rPr>
              <a:t>          description: OK</a:t>
            </a:r>
          </a:p>
          <a:p>
            <a:r>
              <a:rPr lang="en-US" altLang="ja-JP" sz="900" b="0">
                <a:solidFill>
                  <a:schemeClr val="bg1">
                    <a:lumMod val="65000"/>
                  </a:schemeClr>
                </a:solidFill>
                <a:effectLst/>
                <a:latin typeface="Consolas" panose="020B0609020204030204" pitchFamily="49" charset="0"/>
              </a:rPr>
              <a:t>          content:</a:t>
            </a:r>
          </a:p>
          <a:p>
            <a:r>
              <a:rPr lang="en-US" altLang="ja-JP" sz="900" b="0">
                <a:solidFill>
                  <a:schemeClr val="bg1">
                    <a:lumMod val="65000"/>
                  </a:schemeClr>
                </a:solidFill>
                <a:effectLst/>
                <a:latin typeface="Consolas" panose="020B0609020204030204" pitchFamily="49" charset="0"/>
              </a:rPr>
              <a:t>            'application/json':</a:t>
            </a:r>
          </a:p>
          <a:p>
            <a:r>
              <a:rPr lang="en-US" altLang="ja-JP" sz="900" b="0">
                <a:solidFill>
                  <a:schemeClr val="bg1">
                    <a:lumMod val="65000"/>
                  </a:schemeClr>
                </a:solidFill>
                <a:effectLst/>
                <a:latin typeface="Consolas" panose="020B0609020204030204" pitchFamily="49" charset="0"/>
              </a:rPr>
              <a:t>              schema:</a:t>
            </a:r>
          </a:p>
          <a:p>
            <a:r>
              <a:rPr lang="en-US" altLang="ja-JP" sz="900" b="0">
                <a:solidFill>
                  <a:schemeClr val="bg1">
                    <a:lumMod val="65000"/>
                  </a:schemeClr>
                </a:solidFill>
                <a:effectLst/>
                <a:latin typeface="Consolas" panose="020B0609020204030204" pitchFamily="49" charset="0"/>
              </a:rPr>
              <a:t>                type: array</a:t>
            </a:r>
          </a:p>
          <a:p>
            <a:r>
              <a:rPr lang="en-US" altLang="ja-JP" sz="900" b="0">
                <a:solidFill>
                  <a:schemeClr val="bg1">
                    <a:lumMod val="65000"/>
                  </a:schemeClr>
                </a:solidFill>
                <a:effectLst/>
                <a:latin typeface="Consolas" panose="020B0609020204030204" pitchFamily="49" charset="0"/>
              </a:rPr>
              <a:t>                items:</a:t>
            </a:r>
          </a:p>
          <a:p>
            <a:r>
              <a:rPr lang="en-US" altLang="ja-JP" sz="900" b="0">
                <a:solidFill>
                  <a:schemeClr val="bg1">
                    <a:lumMod val="65000"/>
                  </a:schemeClr>
                </a:solidFill>
                <a:effectLst/>
                <a:latin typeface="Consolas" panose="020B0609020204030204" pitchFamily="49" charset="0"/>
              </a:rPr>
              <a:t>                  $ref: '#/components/schemas/Trash'</a:t>
            </a:r>
          </a:p>
          <a:p>
            <a:r>
              <a:rPr lang="en-US" altLang="ja-JP" sz="900" b="0">
                <a:solidFill>
                  <a:schemeClr val="bg1">
                    <a:lumMod val="65000"/>
                  </a:schemeClr>
                </a:solidFill>
                <a:effectLst/>
                <a:latin typeface="Consolas" panose="020B0609020204030204" pitchFamily="49" charset="0"/>
              </a:rPr>
              <a:t>              examples:</a:t>
            </a:r>
          </a:p>
          <a:p>
            <a:r>
              <a:rPr lang="en-US" altLang="ja-JP" sz="900" b="0">
                <a:solidFill>
                  <a:schemeClr val="bg1">
                    <a:lumMod val="65000"/>
                  </a:schemeClr>
                </a:solidFill>
                <a:effectLst/>
                <a:latin typeface="Consolas" panose="020B0609020204030204" pitchFamily="49" charset="0"/>
              </a:rPr>
              <a:t>                example:</a:t>
            </a:r>
          </a:p>
          <a:p>
            <a:r>
              <a:rPr lang="en-US" altLang="ja-JP" sz="900" b="0">
                <a:solidFill>
                  <a:schemeClr val="bg1">
                    <a:lumMod val="65000"/>
                  </a:schemeClr>
                </a:solidFill>
                <a:effectLst/>
                <a:latin typeface="Consolas" panose="020B0609020204030204" pitchFamily="49" charset="0"/>
              </a:rPr>
              <a:t>                  value:</a:t>
            </a:r>
          </a:p>
          <a:p>
            <a:r>
              <a:rPr lang="en-US" altLang="ja-JP" sz="900" b="0">
                <a:solidFill>
                  <a:schemeClr val="bg1">
                    <a:lumMod val="65000"/>
                  </a:schemeClr>
                </a:solidFill>
                <a:effectLst/>
                <a:latin typeface="Consolas" panose="020B0609020204030204" pitchFamily="49" charset="0"/>
              </a:rPr>
              <a:t>                    - id: 1001</a:t>
            </a:r>
          </a:p>
          <a:p>
            <a:r>
              <a:rPr lang="en-US" altLang="ja-JP" sz="900" b="0">
                <a:solidFill>
                  <a:schemeClr val="bg1">
                    <a:lumMod val="65000"/>
                  </a:schemeClr>
                </a:solidFill>
                <a:effectLst/>
                <a:latin typeface="Consolas" panose="020B0609020204030204" pitchFamily="49" charset="0"/>
              </a:rPr>
              <a:t>                      imageUrl: https://images.unsplash.com/</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date: 2020/11/12</a:t>
            </a:r>
          </a:p>
          <a:p>
            <a:r>
              <a:rPr lang="en-US" altLang="ja-JP" sz="900" b="0">
                <a:solidFill>
                  <a:schemeClr val="bg1">
                    <a:lumMod val="65000"/>
                  </a:schemeClr>
                </a:solidFill>
                <a:effectLst/>
                <a:latin typeface="Consolas" panose="020B0609020204030204" pitchFamily="49" charset="0"/>
              </a:rPr>
              <a:t>                      point: 34</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OpenAPI</a:t>
            </a:r>
            <a:r>
              <a:rPr kumimoji="1" lang="ja-JP" altLang="en-US" sz="2800" b="1">
                <a:latin typeface="Meiryo UI" panose="020B0604030504040204" pitchFamily="50" charset="-128"/>
                <a:ea typeface="Meiryo UI" panose="020B0604030504040204" pitchFamily="50" charset="-128"/>
              </a:rPr>
              <a:t>ドキュメントとクライアントコードの対応</a:t>
            </a:r>
          </a:p>
        </p:txBody>
      </p:sp>
      <p:sp>
        <p:nvSpPr>
          <p:cNvPr id="13" name="矢印: 右 12">
            <a:extLst>
              <a:ext uri="{FF2B5EF4-FFF2-40B4-BE49-F238E27FC236}">
                <a16:creationId xmlns:a16="http://schemas.microsoft.com/office/drawing/2014/main" id="{76AD128D-3BEE-49A5-AD8D-E8E7ABB701D6}"/>
              </a:ext>
            </a:extLst>
          </p:cNvPr>
          <p:cNvSpPr/>
          <p:nvPr/>
        </p:nvSpPr>
        <p:spPr>
          <a:xfrm>
            <a:off x="5222754" y="3211930"/>
            <a:ext cx="1149101"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7B4BA059-E83C-41BD-BFD1-DAD4CAC02DEA}"/>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23" name="テキスト ボックス 22">
            <a:extLst>
              <a:ext uri="{FF2B5EF4-FFF2-40B4-BE49-F238E27FC236}">
                <a16:creationId xmlns:a16="http://schemas.microsoft.com/office/drawing/2014/main" id="{4FC7394A-24D5-4048-802C-8D644A2A7152}"/>
              </a:ext>
            </a:extLst>
          </p:cNvPr>
          <p:cNvSpPr txBox="1"/>
          <p:nvPr/>
        </p:nvSpPr>
        <p:spPr>
          <a:xfrm>
            <a:off x="6324758" y="4886537"/>
            <a:ext cx="4742304" cy="128721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tags</a:t>
            </a:r>
            <a:r>
              <a:rPr kumimoji="1" lang="ja-JP" altLang="en-US" sz="1600">
                <a:solidFill>
                  <a:schemeClr val="bg1"/>
                </a:solidFill>
                <a:latin typeface="Meiryo UI" panose="020B0604030504040204" pitchFamily="50" charset="-128"/>
                <a:ea typeface="Meiryo UI" panose="020B0604030504040204" pitchFamily="50" charset="-128"/>
              </a:rPr>
              <a:t>でグルーピングします。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コード生成するとグループごとにクラスが作成されます。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operationId</a:t>
            </a:r>
            <a:r>
              <a:rPr kumimoji="1" lang="ja-JP" altLang="en-US" sz="1600">
                <a:solidFill>
                  <a:schemeClr val="bg1"/>
                </a:solidFill>
                <a:latin typeface="Meiryo UI" panose="020B0604030504040204" pitchFamily="50" charset="-128"/>
                <a:ea typeface="Meiryo UI" panose="020B0604030504040204" pitchFamily="50" charset="-128"/>
              </a:rPr>
              <a:t>で</a:t>
            </a:r>
            <a:r>
              <a:rPr kumimoji="1" lang="en-US" altLang="ja-JP" sz="1600">
                <a:solidFill>
                  <a:schemeClr val="bg1"/>
                </a:solidFill>
                <a:latin typeface="Meiryo UI" panose="020B0604030504040204" pitchFamily="50" charset="-128"/>
                <a:ea typeface="Meiryo UI" panose="020B0604030504040204" pitchFamily="50" charset="-128"/>
              </a:rPr>
              <a:t>REST</a:t>
            </a:r>
            <a:r>
              <a:rPr kumimoji="1" lang="ja-JP" altLang="en-US" sz="1600">
                <a:solidFill>
                  <a:schemeClr val="bg1"/>
                </a:solidFill>
                <a:latin typeface="Meiryo UI" panose="020B0604030504040204" pitchFamily="50" charset="-128"/>
                <a:ea typeface="Meiryo UI" panose="020B0604030504040204" pitchFamily="50" charset="-128"/>
              </a:rPr>
              <a:t> </a:t>
            </a:r>
            <a:r>
              <a:rPr kumimoji="1" lang="en-US" altLang="ja-JP" sz="1600">
                <a:solidFill>
                  <a:schemeClr val="bg1"/>
                </a:solidFill>
                <a:latin typeface="Meiryo UI" panose="020B0604030504040204" pitchFamily="50" charset="-128"/>
                <a:ea typeface="Meiryo UI" panose="020B0604030504040204" pitchFamily="50" charset="-128"/>
              </a:rPr>
              <a:t>API</a:t>
            </a:r>
            <a:r>
              <a:rPr kumimoji="1" lang="ja-JP" altLang="en-US" sz="1600">
                <a:solidFill>
                  <a:schemeClr val="bg1"/>
                </a:solidFill>
                <a:latin typeface="Meiryo UI" panose="020B0604030504040204" pitchFamily="50" charset="-128"/>
                <a:ea typeface="Meiryo UI" panose="020B0604030504040204" pitchFamily="50" charset="-128"/>
              </a:rPr>
              <a:t>を識別する</a:t>
            </a:r>
            <a:r>
              <a:rPr kumimoji="1" lang="en-US" altLang="ja-JP" sz="1600">
                <a:solidFill>
                  <a:schemeClr val="bg1"/>
                </a:solidFill>
                <a:latin typeface="Meiryo UI" panose="020B0604030504040204" pitchFamily="50" charset="-128"/>
                <a:ea typeface="Meiryo UI" panose="020B0604030504040204" pitchFamily="50" charset="-128"/>
              </a:rPr>
              <a:t>ID</a:t>
            </a:r>
            <a:r>
              <a:rPr kumimoji="1" lang="ja-JP" altLang="en-US" sz="1600">
                <a:solidFill>
                  <a:schemeClr val="bg1"/>
                </a:solidFill>
                <a:latin typeface="Meiryo UI" panose="020B0604030504040204" pitchFamily="50" charset="-128"/>
                <a:ea typeface="Meiryo UI" panose="020B0604030504040204" pitchFamily="50" charset="-128"/>
              </a:rPr>
              <a:t>を指定します。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コード生成すると関数名に使われます。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31" name="図 30">
            <a:extLst>
              <a:ext uri="{FF2B5EF4-FFF2-40B4-BE49-F238E27FC236}">
                <a16:creationId xmlns:a16="http://schemas.microsoft.com/office/drawing/2014/main" id="{48ABA8C8-2836-4153-9512-DB77B1CC5CFC}"/>
              </a:ext>
            </a:extLst>
          </p:cNvPr>
          <p:cNvPicPr>
            <a:picLocks noChangeAspect="1"/>
          </p:cNvPicPr>
          <p:nvPr/>
        </p:nvPicPr>
        <p:blipFill>
          <a:blip r:embed="rId3"/>
          <a:stretch>
            <a:fillRect/>
          </a:stretch>
        </p:blipFill>
        <p:spPr>
          <a:xfrm>
            <a:off x="4087129" y="905929"/>
            <a:ext cx="1710175" cy="1071394"/>
          </a:xfrm>
          <a:prstGeom prst="rect">
            <a:avLst/>
          </a:prstGeom>
        </p:spPr>
      </p:pic>
      <p:pic>
        <p:nvPicPr>
          <p:cNvPr id="33" name="図 32">
            <a:extLst>
              <a:ext uri="{FF2B5EF4-FFF2-40B4-BE49-F238E27FC236}">
                <a16:creationId xmlns:a16="http://schemas.microsoft.com/office/drawing/2014/main" id="{02B43FCC-0161-4F83-8935-802E57A42932}"/>
              </a:ext>
            </a:extLst>
          </p:cNvPr>
          <p:cNvPicPr>
            <a:picLocks noChangeAspect="1"/>
          </p:cNvPicPr>
          <p:nvPr/>
        </p:nvPicPr>
        <p:blipFill>
          <a:blip r:embed="rId4"/>
          <a:stretch>
            <a:fillRect/>
          </a:stretch>
        </p:blipFill>
        <p:spPr>
          <a:xfrm>
            <a:off x="10101289" y="2167226"/>
            <a:ext cx="1098433" cy="878746"/>
          </a:xfrm>
          <a:prstGeom prst="rect">
            <a:avLst/>
          </a:prstGeom>
        </p:spPr>
      </p:pic>
    </p:spTree>
    <p:extLst>
      <p:ext uri="{BB962C8B-B14F-4D97-AF65-F5344CB8AC3E}">
        <p14:creationId xmlns:p14="http://schemas.microsoft.com/office/powerpoint/2010/main" val="3037740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703CF527-D751-49FD-BE0E-0D081336997A}"/>
              </a:ext>
            </a:extLst>
          </p:cNvPr>
          <p:cNvSpPr txBox="1"/>
          <p:nvPr/>
        </p:nvSpPr>
        <p:spPr>
          <a:xfrm>
            <a:off x="6866065" y="1198722"/>
            <a:ext cx="3993159"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"2020/11/12"</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1002</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8</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1004</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"2020/10/29"</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1005</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モックサーバが返すレスポンス</a:t>
            </a:r>
          </a:p>
        </p:txBody>
      </p:sp>
      <p:sp>
        <p:nvSpPr>
          <p:cNvPr id="14" name="スライド番号プレースホルダー 13">
            <a:extLst>
              <a:ext uri="{FF2B5EF4-FFF2-40B4-BE49-F238E27FC236}">
                <a16:creationId xmlns:a16="http://schemas.microsoft.com/office/drawing/2014/main" id="{8AAA24AD-1B41-4FB3-BF02-6F0D99E5F113}"/>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
        <p:nvSpPr>
          <p:cNvPr id="11" name="テキスト ボックス 10">
            <a:extLst>
              <a:ext uri="{FF2B5EF4-FFF2-40B4-BE49-F238E27FC236}">
                <a16:creationId xmlns:a16="http://schemas.microsoft.com/office/drawing/2014/main" id="{FDDF6FF2-7570-40AC-91B5-190CEAAA5275}"/>
              </a:ext>
            </a:extLst>
          </p:cNvPr>
          <p:cNvSpPr txBox="1"/>
          <p:nvPr/>
        </p:nvSpPr>
        <p:spPr>
          <a:xfrm>
            <a:off x="469321" y="1587259"/>
            <a:ext cx="4597630" cy="3508653"/>
          </a:xfrm>
          <a:prstGeom prst="rect">
            <a:avLst/>
          </a:prstGeom>
          <a:solidFill>
            <a:schemeClr val="accent3">
              <a:lumMod val="20000"/>
              <a:lumOff val="80000"/>
            </a:schemeClr>
          </a:solidFill>
        </p:spPr>
        <p:txBody>
          <a:bodyPr wrap="square" bIns="0" rtlCol="0">
            <a:spAutoFit/>
          </a:bodyPr>
          <a:lstStyle/>
          <a:p>
            <a:r>
              <a:rPr lang="ja-JP" altLang="en-US" sz="900" b="0">
                <a:solidFill>
                  <a:srgbClr val="1A1A1A"/>
                </a:solidFill>
                <a:effectLst/>
                <a:latin typeface="Consolas" panose="020B0609020204030204" pitchFamily="49" charset="0"/>
              </a:rPr>
              <a:t>　　　　　　　　：</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examples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example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value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2020/11/12</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1002</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1003</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8</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2020/10/29</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1005</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11</a:t>
            </a:r>
            <a:endParaRPr lang="en-US" altLang="ja-JP" sz="900" b="0">
              <a:solidFill>
                <a:srgbClr val="1A1A1A"/>
              </a:solidFill>
              <a:effectLst/>
              <a:latin typeface="Consolas" panose="020B0609020204030204" pitchFamily="49" charset="0"/>
            </a:endParaRPr>
          </a:p>
          <a:p>
            <a:r>
              <a:rPr lang="ja-JP" altLang="en-US" sz="900">
                <a:solidFill>
                  <a:srgbClr val="428226"/>
                </a:solidFill>
                <a:latin typeface="Consolas" panose="020B0609020204030204" pitchFamily="49" charset="0"/>
              </a:rPr>
              <a:t>    　　　　　　：</a:t>
            </a:r>
            <a:endParaRPr lang="en-US" altLang="ja-JP" sz="900" b="0">
              <a:solidFill>
                <a:srgbClr val="1A1A1A"/>
              </a:solidFill>
              <a:effectLst/>
              <a:latin typeface="Consolas" panose="020B0609020204030204" pitchFamily="49" charset="0"/>
            </a:endParaRPr>
          </a:p>
        </p:txBody>
      </p:sp>
      <p:sp>
        <p:nvSpPr>
          <p:cNvPr id="6" name="テキスト ボックス 5">
            <a:extLst>
              <a:ext uri="{FF2B5EF4-FFF2-40B4-BE49-F238E27FC236}">
                <a16:creationId xmlns:a16="http://schemas.microsoft.com/office/drawing/2014/main" id="{62CB9720-A39A-4F79-84B0-163AF942DA20}"/>
              </a:ext>
            </a:extLst>
          </p:cNvPr>
          <p:cNvSpPr txBox="1"/>
          <p:nvPr/>
        </p:nvSpPr>
        <p:spPr>
          <a:xfrm>
            <a:off x="850056" y="5417460"/>
            <a:ext cx="4242062"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に実際に返却される例を定義します。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モックサーバが返却するデータになります。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9" name="図 18">
            <a:extLst>
              <a:ext uri="{FF2B5EF4-FFF2-40B4-BE49-F238E27FC236}">
                <a16:creationId xmlns:a16="http://schemas.microsoft.com/office/drawing/2014/main" id="{1E86DED3-AC86-452F-BE24-D0C439C15714}"/>
              </a:ext>
            </a:extLst>
          </p:cNvPr>
          <p:cNvPicPr>
            <a:picLocks noChangeAspect="1"/>
          </p:cNvPicPr>
          <p:nvPr/>
        </p:nvPicPr>
        <p:blipFill>
          <a:blip r:embed="rId3"/>
          <a:stretch>
            <a:fillRect/>
          </a:stretch>
        </p:blipFill>
        <p:spPr>
          <a:xfrm>
            <a:off x="4211863" y="1063890"/>
            <a:ext cx="1710175" cy="1071394"/>
          </a:xfrm>
          <a:prstGeom prst="rect">
            <a:avLst/>
          </a:prstGeom>
        </p:spPr>
      </p:pic>
      <p:sp>
        <p:nvSpPr>
          <p:cNvPr id="21" name="矢印: 右 20">
            <a:extLst>
              <a:ext uri="{FF2B5EF4-FFF2-40B4-BE49-F238E27FC236}">
                <a16:creationId xmlns:a16="http://schemas.microsoft.com/office/drawing/2014/main" id="{C15FE5EB-C995-418B-B77D-1A18D0330522}"/>
              </a:ext>
            </a:extLst>
          </p:cNvPr>
          <p:cNvSpPr/>
          <p:nvPr/>
        </p:nvSpPr>
        <p:spPr>
          <a:xfrm>
            <a:off x="5391957" y="3153408"/>
            <a:ext cx="1149101"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730D5FB7-8B0A-48C7-9761-C5810F6E4BBB}"/>
              </a:ext>
            </a:extLst>
          </p:cNvPr>
          <p:cNvPicPr>
            <a:picLocks noChangeAspect="1"/>
          </p:cNvPicPr>
          <p:nvPr/>
        </p:nvPicPr>
        <p:blipFill>
          <a:blip r:embed="rId4"/>
          <a:stretch>
            <a:fillRect/>
          </a:stretch>
        </p:blipFill>
        <p:spPr>
          <a:xfrm>
            <a:off x="10325906" y="1037085"/>
            <a:ext cx="1027894" cy="503089"/>
          </a:xfrm>
          <a:prstGeom prst="rect">
            <a:avLst/>
          </a:prstGeom>
        </p:spPr>
      </p:pic>
    </p:spTree>
    <p:extLst>
      <p:ext uri="{BB962C8B-B14F-4D97-AF65-F5344CB8AC3E}">
        <p14:creationId xmlns:p14="http://schemas.microsoft.com/office/powerpoint/2010/main" val="955648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95510595-EC62-4F40-82B4-67085C722D53}"/>
              </a:ext>
            </a:extLst>
          </p:cNvPr>
          <p:cNvPicPr>
            <a:picLocks noChangeAspect="1"/>
          </p:cNvPicPr>
          <p:nvPr/>
        </p:nvPicPr>
        <p:blipFill>
          <a:blip r:embed="rId3"/>
          <a:stretch>
            <a:fillRect/>
          </a:stretch>
        </p:blipFill>
        <p:spPr>
          <a:xfrm>
            <a:off x="4597166" y="4702612"/>
            <a:ext cx="5651597" cy="1547016"/>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REST API</a:t>
            </a:r>
            <a:r>
              <a:rPr kumimoji="1" lang="ja-JP" altLang="en-US" sz="2000">
                <a:latin typeface="Meiryo UI" panose="020B0604030504040204" pitchFamily="50" charset="-128"/>
                <a:ea typeface="Meiryo UI" panose="020B0604030504040204" pitchFamily="50" charset="-128"/>
              </a:rPr>
              <a:t>を呼び出せるようにします。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openapi</a:t>
            </a:r>
            <a:r>
              <a:rPr kumimoji="1" lang="ja-JP" altLang="en-US" sz="2000">
                <a:latin typeface="Meiryo UI" panose="020B0604030504040204" pitchFamily="50" charset="-128"/>
                <a:ea typeface="Meiryo UI" panose="020B0604030504040204" pitchFamily="50" charset="-128"/>
              </a:rPr>
              <a:t>ディレクトリで次のコマンドで起動します。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api-mock.yml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ブラウザで次の</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にアクセスします。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http://localhost:9080/api/trash</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モックサーバの起動</a:t>
            </a:r>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3497447" y="5992468"/>
            <a:ext cx="3734297"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pic>
        <p:nvPicPr>
          <p:cNvPr id="19" name="図 18">
            <a:extLst>
              <a:ext uri="{FF2B5EF4-FFF2-40B4-BE49-F238E27FC236}">
                <a16:creationId xmlns:a16="http://schemas.microsoft.com/office/drawing/2014/main" id="{AEE91CB8-92C1-48CC-9BF4-191768003234}"/>
              </a:ext>
            </a:extLst>
          </p:cNvPr>
          <p:cNvPicPr>
            <a:picLocks noChangeAspect="1"/>
          </p:cNvPicPr>
          <p:nvPr/>
        </p:nvPicPr>
        <p:blipFill>
          <a:blip r:embed="rId4"/>
          <a:stretch>
            <a:fillRect/>
          </a:stretch>
        </p:blipFill>
        <p:spPr>
          <a:xfrm>
            <a:off x="6837086" y="1039367"/>
            <a:ext cx="4202390" cy="3125690"/>
          </a:xfrm>
          <a:prstGeom prst="rect">
            <a:avLst/>
          </a:prstGeom>
        </p:spPr>
      </p:pic>
      <p:sp>
        <p:nvSpPr>
          <p:cNvPr id="21" name="矢印: 右 20">
            <a:extLst>
              <a:ext uri="{FF2B5EF4-FFF2-40B4-BE49-F238E27FC236}">
                <a16:creationId xmlns:a16="http://schemas.microsoft.com/office/drawing/2014/main" id="{93349797-053A-49D5-8A4D-41D20602166A}"/>
              </a:ext>
            </a:extLst>
          </p:cNvPr>
          <p:cNvSpPr/>
          <p:nvPr/>
        </p:nvSpPr>
        <p:spPr>
          <a:xfrm rot="9297055">
            <a:off x="10936439" y="10597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16548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4E373C4-9B9B-4CC9-8E9B-3CFC53F0E84B}"/>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A53C5EC9-C8F2-4191-B613-651D85D6775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13" name="図 12">
            <a:extLst>
              <a:ext uri="{FF2B5EF4-FFF2-40B4-BE49-F238E27FC236}">
                <a16:creationId xmlns:a16="http://schemas.microsoft.com/office/drawing/2014/main" id="{95510595-EC62-4F40-82B4-67085C722D53}"/>
              </a:ext>
            </a:extLst>
          </p:cNvPr>
          <p:cNvPicPr>
            <a:picLocks noChangeAspect="1"/>
          </p:cNvPicPr>
          <p:nvPr/>
        </p:nvPicPr>
        <p:blipFill>
          <a:blip r:embed="rId3"/>
          <a:stretch>
            <a:fillRect/>
          </a:stretch>
        </p:blipFill>
        <p:spPr>
          <a:xfrm>
            <a:off x="4597166" y="4702612"/>
            <a:ext cx="5651597" cy="1547016"/>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REST API</a:t>
            </a:r>
            <a:r>
              <a:rPr kumimoji="1" lang="ja-JP" altLang="en-US" sz="2000">
                <a:latin typeface="Meiryo UI" panose="020B0604030504040204" pitchFamily="50" charset="-128"/>
                <a:ea typeface="Meiryo UI" panose="020B0604030504040204" pitchFamily="50" charset="-128"/>
              </a:rPr>
              <a:t>を呼び出せるようにします。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openapi</a:t>
            </a:r>
            <a:r>
              <a:rPr kumimoji="1" lang="ja-JP" altLang="en-US" sz="2000">
                <a:latin typeface="Meiryo UI" panose="020B0604030504040204" pitchFamily="50" charset="-128"/>
                <a:ea typeface="Meiryo UI" panose="020B0604030504040204" pitchFamily="50" charset="-128"/>
              </a:rPr>
              <a:t>ディレクトリで次のコマンドで起動します。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api-mock.yml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ブラウザで次の</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にアクセスします。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http://localhost:9080/api/trash</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モックサーバの起動</a:t>
            </a:r>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3497447" y="5992468"/>
            <a:ext cx="3734297"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pic>
        <p:nvPicPr>
          <p:cNvPr id="18" name="図 17">
            <a:extLst>
              <a:ext uri="{FF2B5EF4-FFF2-40B4-BE49-F238E27FC236}">
                <a16:creationId xmlns:a16="http://schemas.microsoft.com/office/drawing/2014/main" id="{CB5BCA3F-2657-48CA-9D58-CF2156026558}"/>
              </a:ext>
            </a:extLst>
          </p:cNvPr>
          <p:cNvPicPr>
            <a:picLocks noChangeAspect="1"/>
          </p:cNvPicPr>
          <p:nvPr/>
        </p:nvPicPr>
        <p:blipFill>
          <a:blip r:embed="rId4"/>
          <a:stretch>
            <a:fillRect/>
          </a:stretch>
        </p:blipFill>
        <p:spPr>
          <a:xfrm>
            <a:off x="6837086" y="1039367"/>
            <a:ext cx="4202390" cy="3125690"/>
          </a:xfrm>
          <a:prstGeom prst="rect">
            <a:avLst/>
          </a:prstGeom>
        </p:spPr>
      </p:pic>
      <p:sp>
        <p:nvSpPr>
          <p:cNvPr id="20" name="矢印: 右 19">
            <a:extLst>
              <a:ext uri="{FF2B5EF4-FFF2-40B4-BE49-F238E27FC236}">
                <a16:creationId xmlns:a16="http://schemas.microsoft.com/office/drawing/2014/main" id="{C2E598A8-FE81-4390-BB56-733FB4297D07}"/>
              </a:ext>
            </a:extLst>
          </p:cNvPr>
          <p:cNvSpPr/>
          <p:nvPr/>
        </p:nvSpPr>
        <p:spPr>
          <a:xfrm rot="9297055">
            <a:off x="10936439" y="10597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9055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API</a:t>
            </a:r>
            <a:r>
              <a:rPr kumimoji="1" lang="ja-JP" altLang="en-US" sz="2800" b="1">
                <a:latin typeface="Meiryo UI" panose="020B0604030504040204" pitchFamily="50" charset="-128"/>
                <a:ea typeface="Meiryo UI" panose="020B0604030504040204" pitchFamily="50" charset="-128"/>
              </a:rPr>
              <a:t>クライアント</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生成したクライアントコードをラッピングした</a:t>
            </a:r>
            <a:r>
              <a:rPr kumimoji="1" lang="en-US" altLang="ja-JP" sz="2000" err="1">
                <a:highlight>
                  <a:srgbClr val="FFFF00"/>
                </a:highlight>
                <a:latin typeface="Meiryo UI" panose="020B0604030504040204" pitchFamily="50" charset="-128"/>
                <a:ea typeface="Meiryo UI" panose="020B0604030504040204" pitchFamily="50" charset="-128"/>
              </a:rPr>
              <a:t>BackendSerivce</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BackendService</a:t>
            </a:r>
            <a:r>
              <a:rPr kumimoji="1" lang="ja-JP" altLang="en-US" sz="2000">
                <a:latin typeface="Meiryo UI" panose="020B0604030504040204" pitchFamily="50" charset="-128"/>
                <a:ea typeface="Meiryo UI" panose="020B0604030504040204" pitchFamily="50" charset="-128"/>
              </a:rPr>
              <a:t>により、各機能を作る時の</a:t>
            </a:r>
            <a:r>
              <a:rPr kumimoji="1" lang="en-US" altLang="ja-JP" sz="2000">
                <a:highlight>
                  <a:srgbClr val="FFFF00"/>
                </a:highlight>
                <a:latin typeface="Meiryo UI" panose="020B0604030504040204" pitchFamily="50" charset="-128"/>
                <a:ea typeface="Meiryo UI" panose="020B0604030504040204" pitchFamily="50" charset="-128"/>
              </a:rPr>
              <a:t>REST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highlight>
                  <a:srgbClr val="FFFF00"/>
                </a:highlight>
                <a:latin typeface="Meiryo UI" panose="020B0604030504040204" pitchFamily="50" charset="-128"/>
                <a:ea typeface="Meiryo UI" panose="020B0604030504040204" pitchFamily="50" charset="-128"/>
              </a:rPr>
              <a:t>の呼び出しを実装しやすく</a:t>
            </a:r>
            <a:r>
              <a:rPr kumimoji="1" lang="ja-JP" altLang="en-US" sz="2000">
                <a:latin typeface="Meiryo UI" panose="020B0604030504040204" pitchFamily="50" charset="-128"/>
                <a:ea typeface="Meiryo UI" panose="020B0604030504040204" pitchFamily="50" charset="-128"/>
              </a:rPr>
              <a:t>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highlight>
                  <a:srgbClr val="FFFF00"/>
                </a:highlight>
                <a:latin typeface="Meiryo UI" panose="020B0604030504040204" pitchFamily="50" charset="-128"/>
                <a:ea typeface="Meiryo UI" panose="020B0604030504040204" pitchFamily="50" charset="-128"/>
              </a:rPr>
              <a:t>呼び出し時の共通処理を埋め込む</a:t>
            </a:r>
            <a:r>
              <a:rPr kumimoji="1" lang="ja-JP" altLang="en-US" sz="2000">
                <a:latin typeface="Meiryo UI" panose="020B0604030504040204" pitchFamily="50" charset="-128"/>
                <a:ea typeface="Meiryo UI" panose="020B0604030504040204" pitchFamily="50" charset="-128"/>
              </a:rPr>
              <a:t>ことが可能になります。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err="1">
                <a:highlight>
                  <a:srgbClr val="FFFF00"/>
                </a:highlight>
                <a:latin typeface="Meiryo UI" panose="020B0604030504040204" pitchFamily="50" charset="-128"/>
                <a:ea typeface="Meiryo UI" panose="020B0604030504040204" pitchFamily="50" charset="-128"/>
              </a:rPr>
              <a:t>BackendService.ts</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29B2719-BDAD-4568-A225-2F4C9D9E441D}"/>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Tree>
    <p:extLst>
      <p:ext uri="{BB962C8B-B14F-4D97-AF65-F5344CB8AC3E}">
        <p14:creationId xmlns:p14="http://schemas.microsoft.com/office/powerpoint/2010/main" val="50810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BackendService</a:t>
            </a:r>
            <a:endParaRPr kumimoji="1" lang="ja-JP" altLang="en-US" sz="2800" b="1">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1260746" y="857327"/>
            <a:ext cx="5813656" cy="5863144"/>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Configuration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Middleware</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'./generated-rest-client'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logger</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Middleware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pre: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console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`&gt;&gt; </a:t>
            </a:r>
            <a:r>
              <a:rPr lang="en-US" altLang="ja-JP" sz="900" b="0">
                <a:solidFill>
                  <a:srgbClr val="B052A1"/>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init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method</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url</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init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console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`&lt;&lt; </a:t>
            </a:r>
            <a:r>
              <a:rPr lang="en-US" altLang="ja-JP" sz="900" b="0">
                <a:solidFill>
                  <a:srgbClr val="B052A1"/>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response</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status</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url</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Configuration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middleware: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logger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err="1">
                <a:solidFill>
                  <a:srgbClr val="428226"/>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err="1">
                <a:solidFill>
                  <a:srgbClr val="428226"/>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usersApi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inlineObject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usersApi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trashApi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Blob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trashApi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body: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
        <p:nvSpPr>
          <p:cNvPr id="15" name="テキスト ボックス 14">
            <a:extLst>
              <a:ext uri="{FF2B5EF4-FFF2-40B4-BE49-F238E27FC236}">
                <a16:creationId xmlns:a16="http://schemas.microsoft.com/office/drawing/2014/main" id="{79269BF8-D2B6-474D-AD7A-9C536D4964EF}"/>
              </a:ext>
            </a:extLst>
          </p:cNvPr>
          <p:cNvSpPr txBox="1"/>
          <p:nvPr/>
        </p:nvSpPr>
        <p:spPr>
          <a:xfrm>
            <a:off x="6053781" y="2400815"/>
            <a:ext cx="5113638" cy="1594988"/>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Middleware</a:t>
            </a:r>
            <a:r>
              <a:rPr kumimoji="1" lang="ja-JP" altLang="en-US" sz="1600">
                <a:solidFill>
                  <a:schemeClr val="bg1"/>
                </a:solidFill>
                <a:latin typeface="Meiryo UI" panose="020B0604030504040204" pitchFamily="50" charset="-128"/>
                <a:ea typeface="Meiryo UI" panose="020B0604030504040204" pitchFamily="50" charset="-128"/>
              </a:rPr>
              <a:t>と呼ばれる部品を作成して、</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リクエストやレスポンスに対する共通的な処理を実装できます。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開発時に</a:t>
            </a:r>
            <a:r>
              <a:rPr kumimoji="1" lang="en-US" altLang="ja-JP" sz="1600">
                <a:solidFill>
                  <a:schemeClr val="bg1"/>
                </a:solidFill>
                <a:latin typeface="Meiryo UI" panose="020B0604030504040204" pitchFamily="50" charset="-128"/>
                <a:ea typeface="Meiryo UI" panose="020B0604030504040204" pitchFamily="50" charset="-128"/>
              </a:rPr>
              <a:t>REST API</a:t>
            </a:r>
            <a:r>
              <a:rPr kumimoji="1" lang="ja-JP" altLang="en-US" sz="1600">
                <a:solidFill>
                  <a:schemeClr val="bg1"/>
                </a:solidFill>
                <a:latin typeface="Meiryo UI" panose="020B0604030504040204" pitchFamily="50" charset="-128"/>
                <a:ea typeface="Meiryo UI" panose="020B0604030504040204" pitchFamily="50" charset="-128"/>
              </a:rPr>
              <a:t>の呼び出しを確認しやすいように、</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リクエストとレスポンスをコンソールにログ出力する</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Middleware</a:t>
            </a:r>
            <a:r>
              <a:rPr kumimoji="1" lang="ja-JP" altLang="en-US" sz="1600">
                <a:solidFill>
                  <a:schemeClr val="bg1"/>
                </a:solidFill>
                <a:latin typeface="Meiryo UI" panose="020B0604030504040204" pitchFamily="50" charset="-128"/>
                <a:ea typeface="Meiryo UI" panose="020B0604030504040204" pitchFamily="50" charset="-128"/>
              </a:rPr>
              <a:t>を作成しています。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9CFCB54-DFD5-4233-B8D0-1A7DBBB16704}"/>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2038243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アプリの起動</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spTree>
    <p:extLst>
      <p:ext uri="{BB962C8B-B14F-4D97-AF65-F5344CB8AC3E}">
        <p14:creationId xmlns:p14="http://schemas.microsoft.com/office/powerpoint/2010/main" val="250465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事前準備で実施して頂いた方法で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ブラウザ</a:t>
            </a:r>
            <a:r>
              <a:rPr kumimoji="1" lang="en-US" altLang="ja-JP" sz="2000">
                <a:latin typeface="Meiryo UI" panose="020B0604030504040204" pitchFamily="50" charset="-128"/>
                <a:ea typeface="Meiryo UI" panose="020B0604030504040204" pitchFamily="50" charset="-128"/>
              </a:rPr>
              <a:t>or</a:t>
            </a:r>
            <a:r>
              <a:rPr kumimoji="1" lang="ja-JP" altLang="en-US" sz="2000">
                <a:latin typeface="Meiryo UI" panose="020B0604030504040204" pitchFamily="50" charset="-128"/>
                <a:ea typeface="Meiryo UI" panose="020B0604030504040204" pitchFamily="50" charset="-128"/>
              </a:rPr>
              <a:t>スマホでアプリを起動します。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put2</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npm run start</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ブラウザで次の</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にアクセスします。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http://localhost:19002</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画面に</a:t>
            </a:r>
            <a:r>
              <a:rPr kumimoji="1" lang="en-US" altLang="ja-JP" sz="2000">
                <a:latin typeface="Meiryo UI" panose="020B0604030504040204" pitchFamily="50" charset="-128"/>
                <a:ea typeface="Meiryo UI" panose="020B0604030504040204" pitchFamily="50" charset="-128"/>
              </a:rPr>
              <a:t>Hello</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World!</a:t>
            </a:r>
            <a:r>
              <a:rPr kumimoji="1" lang="ja-JP" altLang="en-US" sz="2000">
                <a:latin typeface="Meiryo UI" panose="020B0604030504040204" pitchFamily="50" charset="-128"/>
                <a:ea typeface="Meiryo UI" panose="020B0604030504040204" pitchFamily="50" charset="-128"/>
              </a:rPr>
              <a:t>が表示されれば成功です。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アプリの起動</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pic>
        <p:nvPicPr>
          <p:cNvPr id="5" name="図 4">
            <a:extLst>
              <a:ext uri="{FF2B5EF4-FFF2-40B4-BE49-F238E27FC236}">
                <a16:creationId xmlns:a16="http://schemas.microsoft.com/office/drawing/2014/main" id="{09D261BD-141F-4D1E-8925-D04D71B1B037}"/>
              </a:ext>
            </a:extLst>
          </p:cNvPr>
          <p:cNvPicPr>
            <a:picLocks noChangeAspect="1"/>
          </p:cNvPicPr>
          <p:nvPr/>
        </p:nvPicPr>
        <p:blipFill>
          <a:blip r:embed="rId4"/>
          <a:stretch>
            <a:fillRect/>
          </a:stretch>
        </p:blipFill>
        <p:spPr>
          <a:xfrm>
            <a:off x="7525543" y="842923"/>
            <a:ext cx="2456657" cy="5266877"/>
          </a:xfrm>
          <a:prstGeom prst="rect">
            <a:avLst/>
          </a:prstGeom>
        </p:spPr>
      </p:pic>
    </p:spTree>
    <p:extLst>
      <p:ext uri="{BB962C8B-B14F-4D97-AF65-F5344CB8AC3E}">
        <p14:creationId xmlns:p14="http://schemas.microsoft.com/office/powerpoint/2010/main" val="4076203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F1E815B-4F9C-4432-9C35-88BA9C0CD3B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1CE1F98B-1FF2-4280-8043-40836BC2751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事前準備で実施して頂いた方法で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ブラウザ</a:t>
            </a:r>
            <a:r>
              <a:rPr kumimoji="1" lang="en-US" altLang="ja-JP" sz="2000">
                <a:latin typeface="Meiryo UI" panose="020B0604030504040204" pitchFamily="50" charset="-128"/>
                <a:ea typeface="Meiryo UI" panose="020B0604030504040204" pitchFamily="50" charset="-128"/>
              </a:rPr>
              <a:t>or</a:t>
            </a:r>
            <a:r>
              <a:rPr kumimoji="1" lang="ja-JP" altLang="en-US" sz="2000">
                <a:latin typeface="Meiryo UI" panose="020B0604030504040204" pitchFamily="50" charset="-128"/>
                <a:ea typeface="Meiryo UI" panose="020B0604030504040204" pitchFamily="50" charset="-128"/>
              </a:rPr>
              <a:t>スマホでアプリを起動します。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put2</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npm run start</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ブラウザで次の</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にアクセスします。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http://localhost:19002</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画面に</a:t>
            </a:r>
            <a:r>
              <a:rPr kumimoji="1" lang="en-US" altLang="ja-JP" sz="2000">
                <a:latin typeface="Meiryo UI" panose="020B0604030504040204" pitchFamily="50" charset="-128"/>
                <a:ea typeface="Meiryo UI" panose="020B0604030504040204" pitchFamily="50" charset="-128"/>
              </a:rPr>
              <a:t>Hello</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World!</a:t>
            </a:r>
            <a:r>
              <a:rPr kumimoji="1" lang="ja-JP" altLang="en-US" sz="2000">
                <a:latin typeface="Meiryo UI" panose="020B0604030504040204" pitchFamily="50" charset="-128"/>
                <a:ea typeface="Meiryo UI" panose="020B0604030504040204" pitchFamily="50" charset="-128"/>
              </a:rPr>
              <a:t>が表示されれば成功です。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アプリの起動</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pic>
        <p:nvPicPr>
          <p:cNvPr id="5" name="図 4">
            <a:extLst>
              <a:ext uri="{FF2B5EF4-FFF2-40B4-BE49-F238E27FC236}">
                <a16:creationId xmlns:a16="http://schemas.microsoft.com/office/drawing/2014/main" id="{09D261BD-141F-4D1E-8925-D04D71B1B037}"/>
              </a:ext>
            </a:extLst>
          </p:cNvPr>
          <p:cNvPicPr>
            <a:picLocks noChangeAspect="1"/>
          </p:cNvPicPr>
          <p:nvPr/>
        </p:nvPicPr>
        <p:blipFill>
          <a:blip r:embed="rId4"/>
          <a:stretch>
            <a:fillRect/>
          </a:stretch>
        </p:blipFill>
        <p:spPr>
          <a:xfrm>
            <a:off x="7525543" y="842923"/>
            <a:ext cx="2456657" cy="5266877"/>
          </a:xfrm>
          <a:prstGeom prst="rect">
            <a:avLst/>
          </a:prstGeom>
        </p:spPr>
      </p:pic>
    </p:spTree>
    <p:extLst>
      <p:ext uri="{BB962C8B-B14F-4D97-AF65-F5344CB8AC3E}">
        <p14:creationId xmlns:p14="http://schemas.microsoft.com/office/powerpoint/2010/main" val="266621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88104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サービス</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プロダクトの開発に欠かせない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アプリ開発と</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を</a:t>
            </a:r>
            <a:r>
              <a:rPr kumimoji="1" lang="ja-JP" altLang="en-US" sz="2000">
                <a:highlight>
                  <a:srgbClr val="FFFF00"/>
                </a:highlight>
                <a:latin typeface="Meiryo UI" panose="020B0604030504040204" pitchFamily="50" charset="-128"/>
                <a:ea typeface="Meiryo UI" panose="020B0604030504040204" pitchFamily="50" charset="-128"/>
              </a:rPr>
              <a:t>体験</a:t>
            </a:r>
            <a:r>
              <a:rPr kumimoji="1" lang="ja-JP" altLang="en-US" sz="2000">
                <a:latin typeface="Meiryo UI" panose="020B0604030504040204" pitchFamily="50" charset="-128"/>
                <a:ea typeface="Meiryo UI" panose="020B0604030504040204" pitchFamily="50" charset="-128"/>
              </a:rPr>
              <a:t>してみませんか？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10</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12</a:t>
            </a:r>
            <a:r>
              <a:rPr kumimoji="1" lang="ja-JP" altLang="en-US" sz="2000">
                <a:latin typeface="Meiryo UI" panose="020B0604030504040204" pitchFamily="50" charset="-128"/>
                <a:ea typeface="Meiryo UI" panose="020B0604030504040204" pitchFamily="50" charset="-128"/>
              </a:rPr>
              <a:t>月　</a:t>
            </a:r>
            <a:r>
              <a:rPr kumimoji="1" lang="ja-JP" altLang="en-US" sz="2000">
                <a:highlight>
                  <a:srgbClr val="FFFF00"/>
                </a:highlight>
                <a:latin typeface="Meiryo UI" panose="020B0604030504040204" pitchFamily="50" charset="-128"/>
                <a:ea typeface="Meiryo UI" panose="020B0604030504040204" pitchFamily="50" charset="-128"/>
              </a:rPr>
              <a:t>モバイルハンズオン</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2</a:t>
            </a:r>
            <a:r>
              <a:rPr kumimoji="1" lang="ja-JP" altLang="en-US" sz="2000">
                <a:latin typeface="Meiryo UI" panose="020B0604030504040204" pitchFamily="50" charset="-128"/>
                <a:ea typeface="Meiryo UI" panose="020B0604030504040204" pitchFamily="50" charset="-128"/>
              </a:rPr>
              <a:t>月　チームで腕試しハッカソン</a:t>
            </a:r>
            <a:endParaRPr kumimoji="1" lang="en-US" altLang="ja-JP" sz="200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5F3EA2CC-0564-4BDA-9091-1EADC10127C9}"/>
              </a:ext>
            </a:extLst>
          </p:cNvPr>
          <p:cNvSpPr/>
          <p:nvPr/>
        </p:nvSpPr>
        <p:spPr>
          <a:xfrm rot="8252184">
            <a:off x="3299430" y="341139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開発の進め方</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spTree>
    <p:extLst>
      <p:ext uri="{BB962C8B-B14F-4D97-AF65-F5344CB8AC3E}">
        <p14:creationId xmlns:p14="http://schemas.microsoft.com/office/powerpoint/2010/main" val="1626974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開発の進め方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次の順で作成していきます。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画面遷移</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Login</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Logout</a:t>
            </a: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Home</a:t>
            </a: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Pick</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pic>
        <p:nvPicPr>
          <p:cNvPr id="4" name="図 3">
            <a:extLst>
              <a:ext uri="{FF2B5EF4-FFF2-40B4-BE49-F238E27FC236}">
                <a16:creationId xmlns:a16="http://schemas.microsoft.com/office/drawing/2014/main" id="{11E3AE76-21A2-479B-B01A-42E2F9620617}"/>
              </a:ext>
            </a:extLst>
          </p:cNvPr>
          <p:cNvPicPr>
            <a:picLocks noChangeAspect="1"/>
          </p:cNvPicPr>
          <p:nvPr/>
        </p:nvPicPr>
        <p:blipFill>
          <a:blip r:embed="rId3"/>
          <a:stretch>
            <a:fillRect/>
          </a:stretch>
        </p:blipFill>
        <p:spPr>
          <a:xfrm>
            <a:off x="4791075" y="2315085"/>
            <a:ext cx="6422399" cy="3632505"/>
          </a:xfrm>
          <a:prstGeom prst="rect">
            <a:avLst/>
          </a:prstGeom>
        </p:spPr>
      </p:pic>
    </p:spTree>
    <p:extLst>
      <p:ext uri="{BB962C8B-B14F-4D97-AF65-F5344CB8AC3E}">
        <p14:creationId xmlns:p14="http://schemas.microsoft.com/office/powerpoint/2010/main" val="9097321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各画面のソースコード</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初期状態で各画面のデザインのみ実装してあります。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各画面のソースを見てみましょう。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pic>
        <p:nvPicPr>
          <p:cNvPr id="4" name="図 3">
            <a:extLst>
              <a:ext uri="{FF2B5EF4-FFF2-40B4-BE49-F238E27FC236}">
                <a16:creationId xmlns:a16="http://schemas.microsoft.com/office/drawing/2014/main" id="{11E3AE76-21A2-479B-B01A-42E2F9620617}"/>
              </a:ext>
            </a:extLst>
          </p:cNvPr>
          <p:cNvPicPr>
            <a:picLocks noChangeAspect="1"/>
          </p:cNvPicPr>
          <p:nvPr/>
        </p:nvPicPr>
        <p:blipFill>
          <a:blip r:embed="rId3"/>
          <a:stretch>
            <a:fillRect/>
          </a:stretch>
        </p:blipFill>
        <p:spPr>
          <a:xfrm>
            <a:off x="4791075" y="2315085"/>
            <a:ext cx="6422399" cy="3632505"/>
          </a:xfrm>
          <a:prstGeom prst="rect">
            <a:avLst/>
          </a:prstGeom>
        </p:spPr>
      </p:pic>
      <p:sp>
        <p:nvSpPr>
          <p:cNvPr id="8" name="テキスト ボックス 7">
            <a:extLst>
              <a:ext uri="{FF2B5EF4-FFF2-40B4-BE49-F238E27FC236}">
                <a16:creationId xmlns:a16="http://schemas.microsoft.com/office/drawing/2014/main" id="{74495BE6-1B7D-4774-A0E2-DFEC47333BD1}"/>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440171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画面遷移</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Tree>
    <p:extLst>
      <p:ext uri="{BB962C8B-B14F-4D97-AF65-F5344CB8AC3E}">
        <p14:creationId xmlns:p14="http://schemas.microsoft.com/office/powerpoint/2010/main" val="41830162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Navigation</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3</a:t>
            </a:r>
            <a:r>
              <a:rPr kumimoji="1" lang="ja-JP" altLang="en-US" sz="2000">
                <a:latin typeface="Meiryo UI" panose="020B0604030504040204" pitchFamily="50" charset="-128"/>
                <a:ea typeface="Meiryo UI" panose="020B0604030504040204" pitchFamily="50" charset="-128"/>
              </a:rPr>
              <a:t>つのナビゲーションが提供されています。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これらを組み合わせてモバイルアプリの画面遷移を作成します。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Stack</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https://reactnavigation.org/docs/stack-navigator</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Tab	</a:t>
            </a:r>
          </a:p>
          <a:p>
            <a:pPr>
              <a:lnSpc>
                <a:spcPts val="3200"/>
              </a:lnSpc>
            </a:pPr>
            <a:r>
              <a:rPr kumimoji="1" lang="en-US" altLang="ja-JP" sz="2000">
                <a:latin typeface="Meiryo UI" panose="020B0604030504040204" pitchFamily="50" charset="-128"/>
                <a:ea typeface="Meiryo UI" panose="020B0604030504040204" pitchFamily="50" charset="-128"/>
                <a:hlinkClick r:id="rId4"/>
              </a:rPr>
              <a:t>https://reactnavigation.org/docs/bottom-tab-navigator</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Drawer	</a:t>
            </a:r>
          </a:p>
          <a:p>
            <a:pPr>
              <a:lnSpc>
                <a:spcPts val="3200"/>
              </a:lnSpc>
            </a:pPr>
            <a:r>
              <a:rPr kumimoji="1" lang="en-US" altLang="ja-JP" sz="2000">
                <a:latin typeface="Meiryo UI" panose="020B0604030504040204" pitchFamily="50" charset="-128"/>
                <a:ea typeface="Meiryo UI" panose="020B0604030504040204" pitchFamily="50" charset="-128"/>
                <a:hlinkClick r:id="rId5"/>
              </a:rPr>
              <a:t>https://reactnavigation.org/docs/drawer-navigator</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pic>
        <p:nvPicPr>
          <p:cNvPr id="2" name="図 1">
            <a:extLst>
              <a:ext uri="{FF2B5EF4-FFF2-40B4-BE49-F238E27FC236}">
                <a16:creationId xmlns:a16="http://schemas.microsoft.com/office/drawing/2014/main" id="{C2B7E1C3-2A30-4B50-A35D-276487146F34}"/>
              </a:ext>
            </a:extLst>
          </p:cNvPr>
          <p:cNvPicPr>
            <a:picLocks noChangeAspect="1"/>
          </p:cNvPicPr>
          <p:nvPr/>
        </p:nvPicPr>
        <p:blipFill rotWithShape="1">
          <a:blip r:embed="rId6"/>
          <a:srcRect l="802" t="11528" r="1844" b="8471"/>
          <a:stretch/>
        </p:blipFill>
        <p:spPr>
          <a:xfrm>
            <a:off x="8168890" y="1405117"/>
            <a:ext cx="3307294" cy="25467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0711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画面遷移とナビゲーション</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pic>
        <p:nvPicPr>
          <p:cNvPr id="5" name="図 4">
            <a:extLst>
              <a:ext uri="{FF2B5EF4-FFF2-40B4-BE49-F238E27FC236}">
                <a16:creationId xmlns:a16="http://schemas.microsoft.com/office/drawing/2014/main" id="{0FFBA4B8-42A0-42CB-B43C-EAC3B05F5168}"/>
              </a:ext>
            </a:extLst>
          </p:cNvPr>
          <p:cNvPicPr>
            <a:picLocks noChangeAspect="1"/>
          </p:cNvPicPr>
          <p:nvPr/>
        </p:nvPicPr>
        <p:blipFill>
          <a:blip r:embed="rId3"/>
          <a:stretch>
            <a:fillRect/>
          </a:stretch>
        </p:blipFill>
        <p:spPr>
          <a:xfrm>
            <a:off x="912588" y="1925020"/>
            <a:ext cx="5625777" cy="4295615"/>
          </a:xfrm>
          <a:prstGeom prst="rect">
            <a:avLst/>
          </a:prstGeom>
        </p:spPr>
      </p:pic>
      <p:sp>
        <p:nvSpPr>
          <p:cNvPr id="13" name="正方形/長方形 12">
            <a:extLst>
              <a:ext uri="{FF2B5EF4-FFF2-40B4-BE49-F238E27FC236}">
                <a16:creationId xmlns:a16="http://schemas.microsoft.com/office/drawing/2014/main" id="{14FDEE70-6E78-4AC3-9CD1-B4FB94976991}"/>
              </a:ext>
            </a:extLst>
          </p:cNvPr>
          <p:cNvSpPr/>
          <p:nvPr/>
        </p:nvSpPr>
        <p:spPr>
          <a:xfrm>
            <a:off x="2372926" y="1763095"/>
            <a:ext cx="4581525" cy="4524215"/>
          </a:xfrm>
          <a:prstGeom prst="rect">
            <a:avLst/>
          </a:pr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3017913-09AE-4BA1-8150-564EE568119C}"/>
              </a:ext>
            </a:extLst>
          </p:cNvPr>
          <p:cNvSpPr/>
          <p:nvPr/>
        </p:nvSpPr>
        <p:spPr>
          <a:xfrm>
            <a:off x="523876" y="1166892"/>
            <a:ext cx="6943723" cy="5357001"/>
          </a:xfrm>
          <a:prstGeom prst="rect">
            <a:avLst/>
          </a:prstGeom>
          <a:noFill/>
          <a:ln w="38100">
            <a:solidFill>
              <a:srgbClr val="FF00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3B9CC6A-BD79-457C-9D28-2BE22CB76E78}"/>
              </a:ext>
            </a:extLst>
          </p:cNvPr>
          <p:cNvSpPr txBox="1"/>
          <p:nvPr/>
        </p:nvSpPr>
        <p:spPr>
          <a:xfrm>
            <a:off x="2950981" y="1012437"/>
            <a:ext cx="2089511" cy="307777"/>
          </a:xfrm>
          <a:prstGeom prst="rect">
            <a:avLst/>
          </a:prstGeom>
          <a:solidFill>
            <a:srgbClr val="FF0066"/>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RootNav(Stack)</a:t>
            </a:r>
          </a:p>
        </p:txBody>
      </p:sp>
      <p:sp>
        <p:nvSpPr>
          <p:cNvPr id="21" name="テキスト ボックス 20">
            <a:extLst>
              <a:ext uri="{FF2B5EF4-FFF2-40B4-BE49-F238E27FC236}">
                <a16:creationId xmlns:a16="http://schemas.microsoft.com/office/drawing/2014/main" id="{039CC066-3428-465B-AC87-FF06CFE56AC8}"/>
              </a:ext>
            </a:extLst>
          </p:cNvPr>
          <p:cNvSpPr txBox="1"/>
          <p:nvPr/>
        </p:nvSpPr>
        <p:spPr>
          <a:xfrm>
            <a:off x="3702761" y="1617243"/>
            <a:ext cx="1921854" cy="307777"/>
          </a:xfrm>
          <a:prstGeom prst="rect">
            <a:avLst/>
          </a:prstGeom>
          <a:solidFill>
            <a:srgbClr val="00B0F0"/>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MainNav(Tab)</a:t>
            </a:r>
          </a:p>
        </p:txBody>
      </p:sp>
      <p:sp>
        <p:nvSpPr>
          <p:cNvPr id="41" name="テキスト ボックス 40">
            <a:extLst>
              <a:ext uri="{FF2B5EF4-FFF2-40B4-BE49-F238E27FC236}">
                <a16:creationId xmlns:a16="http://schemas.microsoft.com/office/drawing/2014/main" id="{CCBCDAE5-D0A5-4BDF-B620-47B5E025A726}"/>
              </a:ext>
            </a:extLst>
          </p:cNvPr>
          <p:cNvSpPr txBox="1"/>
          <p:nvPr/>
        </p:nvSpPr>
        <p:spPr>
          <a:xfrm>
            <a:off x="8056340" y="1474103"/>
            <a:ext cx="3576397" cy="2262158"/>
          </a:xfrm>
          <a:prstGeom prst="rect">
            <a:avLst/>
          </a:prstGeom>
          <a:solidFill>
            <a:schemeClr val="accent3">
              <a:lumMod val="20000"/>
              <a:lumOff val="80000"/>
            </a:schemeClr>
          </a:solidFill>
        </p:spPr>
        <p:txBody>
          <a:bodyPr wrap="square" bIns="0" rtlCol="0">
            <a:spAutoFit/>
          </a:bodyPr>
          <a:lstStyle/>
          <a:p>
            <a:r>
              <a:rPr lang="ja-JP" altLang="en-US" sz="900" b="0">
                <a:solidFill>
                  <a:srgbClr val="1A1A1A"/>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RootNav</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a:t>
            </a:r>
          </a:p>
        </p:txBody>
      </p:sp>
      <p:sp>
        <p:nvSpPr>
          <p:cNvPr id="43" name="テキスト ボックス 42">
            <a:extLst>
              <a:ext uri="{FF2B5EF4-FFF2-40B4-BE49-F238E27FC236}">
                <a16:creationId xmlns:a16="http://schemas.microsoft.com/office/drawing/2014/main" id="{9B900050-C617-4607-9A8B-A547F0705D3F}"/>
              </a:ext>
            </a:extLst>
          </p:cNvPr>
          <p:cNvSpPr txBox="1"/>
          <p:nvPr/>
        </p:nvSpPr>
        <p:spPr>
          <a:xfrm>
            <a:off x="8056340" y="4163186"/>
            <a:ext cx="3576397" cy="2123658"/>
          </a:xfrm>
          <a:prstGeom prst="rect">
            <a:avLst/>
          </a:prstGeom>
          <a:solidFill>
            <a:schemeClr val="accent3">
              <a:lumMod val="20000"/>
              <a:lumOff val="80000"/>
            </a:schemeClr>
          </a:solidFill>
        </p:spPr>
        <p:txBody>
          <a:bodyPr wrap="square" bIns="0" rtlCol="0">
            <a:spAutoFit/>
          </a:bodyPr>
          <a:lstStyle/>
          <a:p>
            <a:r>
              <a:rPr lang="ja-JP" altLang="en-US" sz="900" b="0">
                <a:solidFill>
                  <a:srgbClr val="B052A1"/>
                </a:solidFill>
                <a:effectLst/>
                <a:latin typeface="Consolas" panose="020B0609020204030204" pitchFamily="49" charset="0"/>
              </a:rPr>
              <a:t>：</a:t>
            </a:r>
            <a:endParaRPr lang="en-US" altLang="ja-JP" sz="900" b="0">
              <a:solidFill>
                <a:srgbClr val="B052A1"/>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MainNav</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 </a:t>
            </a:r>
            <a:r>
              <a:rPr lang="en-US" altLang="ja-JP" sz="900" b="0">
                <a:solidFill>
                  <a:srgbClr val="C94824"/>
                </a:solidFill>
                <a:effectLst/>
                <a:latin typeface="Consolas" panose="020B0609020204030204" pitchFamily="49" charset="0"/>
              </a:rPr>
              <a:t>name: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component: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p>
        </p:txBody>
      </p:sp>
      <p:sp>
        <p:nvSpPr>
          <p:cNvPr id="47" name="テキスト ボックス 46">
            <a:extLst>
              <a:ext uri="{FF2B5EF4-FFF2-40B4-BE49-F238E27FC236}">
                <a16:creationId xmlns:a16="http://schemas.microsoft.com/office/drawing/2014/main" id="{D8C70AFB-2BA0-449E-89BC-6463B9A9CA01}"/>
              </a:ext>
            </a:extLst>
          </p:cNvPr>
          <p:cNvSpPr txBox="1"/>
          <p:nvPr/>
        </p:nvSpPr>
        <p:spPr>
          <a:xfrm>
            <a:off x="8799781" y="1320214"/>
            <a:ext cx="2089511" cy="307777"/>
          </a:xfrm>
          <a:prstGeom prst="rect">
            <a:avLst/>
          </a:prstGeom>
          <a:solidFill>
            <a:srgbClr val="FF0066"/>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RootNav(Stack)</a:t>
            </a:r>
          </a:p>
        </p:txBody>
      </p:sp>
      <p:sp>
        <p:nvSpPr>
          <p:cNvPr id="49" name="テキスト ボックス 48">
            <a:extLst>
              <a:ext uri="{FF2B5EF4-FFF2-40B4-BE49-F238E27FC236}">
                <a16:creationId xmlns:a16="http://schemas.microsoft.com/office/drawing/2014/main" id="{0F3A2475-3E72-4757-9764-DDF5A549CC51}"/>
              </a:ext>
            </a:extLst>
          </p:cNvPr>
          <p:cNvSpPr txBox="1"/>
          <p:nvPr/>
        </p:nvSpPr>
        <p:spPr>
          <a:xfrm>
            <a:off x="8883610" y="4028257"/>
            <a:ext cx="1921854" cy="307777"/>
          </a:xfrm>
          <a:prstGeom prst="rect">
            <a:avLst/>
          </a:prstGeom>
          <a:solidFill>
            <a:srgbClr val="00B0F0"/>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MainNav(Tab)</a:t>
            </a:r>
          </a:p>
        </p:txBody>
      </p:sp>
    </p:spTree>
    <p:extLst>
      <p:ext uri="{BB962C8B-B14F-4D97-AF65-F5344CB8AC3E}">
        <p14:creationId xmlns:p14="http://schemas.microsoft.com/office/powerpoint/2010/main" val="610704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RootNav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652551" y="1607594"/>
            <a:ext cx="3703784" cy="447814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'react-native-elements'</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flexGrow: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backgroundColor:</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'#00bfff'</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alignItems:</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justifyContent: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hello:</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fontSize: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50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hello</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Hello, World!</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0" name="テキスト ボックス 19">
            <a:extLst>
              <a:ext uri="{FF2B5EF4-FFF2-40B4-BE49-F238E27FC236}">
                <a16:creationId xmlns:a16="http://schemas.microsoft.com/office/drawing/2014/main" id="{92AEEFF3-1C1C-44F4-A934-6460C6DFE0D1}"/>
              </a:ext>
            </a:extLst>
          </p:cNvPr>
          <p:cNvSpPr txBox="1"/>
          <p:nvPr/>
        </p:nvSpPr>
        <p:spPr>
          <a:xfrm>
            <a:off x="5717075" y="2715589"/>
            <a:ext cx="3703784" cy="22621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2" name="矢印: 右 21">
            <a:extLst>
              <a:ext uri="{FF2B5EF4-FFF2-40B4-BE49-F238E27FC236}">
                <a16:creationId xmlns:a16="http://schemas.microsoft.com/office/drawing/2014/main" id="{11DE73AD-2238-4034-80B5-C62006E86BA1}"/>
              </a:ext>
            </a:extLst>
          </p:cNvPr>
          <p:cNvSpPr/>
          <p:nvPr/>
        </p:nvSpPr>
        <p:spPr>
          <a:xfrm>
            <a:off x="4746890" y="3627316"/>
            <a:ext cx="579629"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91245" y="792222"/>
            <a:ext cx="1767651" cy="1420296"/>
          </a:xfrm>
          <a:prstGeom prst="rect">
            <a:avLst/>
          </a:prstGeom>
        </p:spPr>
      </p:pic>
      <p:sp>
        <p:nvSpPr>
          <p:cNvPr id="50" name="矢印: 右 49">
            <a:extLst>
              <a:ext uri="{FF2B5EF4-FFF2-40B4-BE49-F238E27FC236}">
                <a16:creationId xmlns:a16="http://schemas.microsoft.com/office/drawing/2014/main" id="{558C7446-9869-42BC-877D-856EC6562FEC}"/>
              </a:ext>
            </a:extLst>
          </p:cNvPr>
          <p:cNvSpPr/>
          <p:nvPr/>
        </p:nvSpPr>
        <p:spPr>
          <a:xfrm rot="7737872">
            <a:off x="7789145" y="3379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49FC8EED-CBD9-4E98-AD88-AB201EBC21AD}"/>
              </a:ext>
            </a:extLst>
          </p:cNvPr>
          <p:cNvSpPr txBox="1"/>
          <p:nvPr/>
        </p:nvSpPr>
        <p:spPr>
          <a:xfrm>
            <a:off x="7575071" y="4254864"/>
            <a:ext cx="2236344"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RootNav</a:t>
            </a:r>
            <a:r>
              <a:rPr kumimoji="1" lang="ja-JP" altLang="en-US" sz="1600">
                <a:solidFill>
                  <a:schemeClr val="bg1"/>
                </a:solidFill>
                <a:latin typeface="Meiryo UI" panose="020B0604030504040204" pitchFamily="50" charset="-128"/>
                <a:ea typeface="Meiryo UI" panose="020B0604030504040204" pitchFamily="50" charset="-128"/>
              </a:rPr>
              <a:t>を表示します。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2B6156DF-C5C9-411D-BF76-C0F618BEB905}"/>
              </a:ext>
            </a:extLst>
          </p:cNvPr>
          <p:cNvSpPr txBox="1"/>
          <p:nvPr/>
        </p:nvSpPr>
        <p:spPr>
          <a:xfrm>
            <a:off x="8766989" y="2522897"/>
            <a:ext cx="849148"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Tree>
    <p:extLst>
      <p:ext uri="{BB962C8B-B14F-4D97-AF65-F5344CB8AC3E}">
        <p14:creationId xmlns:p14="http://schemas.microsoft.com/office/powerpoint/2010/main" val="1907995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33B32D2-EB5D-4535-81AD-4374DFADBD7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8A8100F-3C90-461A-9EAB-694BAE85D50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RootNav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652551" y="1607594"/>
            <a:ext cx="3703784" cy="447814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'react-native-elements'</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flexGrow: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backgroundColor:</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'#00bfff'</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alignItems:</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justifyContent: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hello:</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fontSize: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50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hello</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Hello, World!</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0" name="テキスト ボックス 19">
            <a:extLst>
              <a:ext uri="{FF2B5EF4-FFF2-40B4-BE49-F238E27FC236}">
                <a16:creationId xmlns:a16="http://schemas.microsoft.com/office/drawing/2014/main" id="{92AEEFF3-1C1C-44F4-A934-6460C6DFE0D1}"/>
              </a:ext>
            </a:extLst>
          </p:cNvPr>
          <p:cNvSpPr txBox="1"/>
          <p:nvPr/>
        </p:nvSpPr>
        <p:spPr>
          <a:xfrm>
            <a:off x="5717075" y="2715589"/>
            <a:ext cx="3703784" cy="22621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2" name="矢印: 右 21">
            <a:extLst>
              <a:ext uri="{FF2B5EF4-FFF2-40B4-BE49-F238E27FC236}">
                <a16:creationId xmlns:a16="http://schemas.microsoft.com/office/drawing/2014/main" id="{11DE73AD-2238-4034-80B5-C62006E86BA1}"/>
              </a:ext>
            </a:extLst>
          </p:cNvPr>
          <p:cNvSpPr/>
          <p:nvPr/>
        </p:nvSpPr>
        <p:spPr>
          <a:xfrm>
            <a:off x="4746890" y="3627316"/>
            <a:ext cx="579629"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91245" y="792222"/>
            <a:ext cx="1767651" cy="1420296"/>
          </a:xfrm>
          <a:prstGeom prst="rect">
            <a:avLst/>
          </a:prstGeom>
        </p:spPr>
      </p:pic>
      <p:sp>
        <p:nvSpPr>
          <p:cNvPr id="50" name="矢印: 右 49">
            <a:extLst>
              <a:ext uri="{FF2B5EF4-FFF2-40B4-BE49-F238E27FC236}">
                <a16:creationId xmlns:a16="http://schemas.microsoft.com/office/drawing/2014/main" id="{558C7446-9869-42BC-877D-856EC6562FEC}"/>
              </a:ext>
            </a:extLst>
          </p:cNvPr>
          <p:cNvSpPr/>
          <p:nvPr/>
        </p:nvSpPr>
        <p:spPr>
          <a:xfrm rot="7737872">
            <a:off x="7789145" y="3379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49FC8EED-CBD9-4E98-AD88-AB201EBC21AD}"/>
              </a:ext>
            </a:extLst>
          </p:cNvPr>
          <p:cNvSpPr txBox="1"/>
          <p:nvPr/>
        </p:nvSpPr>
        <p:spPr>
          <a:xfrm>
            <a:off x="7575071" y="4254864"/>
            <a:ext cx="2236344"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RootNav</a:t>
            </a:r>
            <a:r>
              <a:rPr kumimoji="1" lang="ja-JP" altLang="en-US" sz="1600">
                <a:solidFill>
                  <a:schemeClr val="bg1"/>
                </a:solidFill>
                <a:latin typeface="Meiryo UI" panose="020B0604030504040204" pitchFamily="50" charset="-128"/>
                <a:ea typeface="Meiryo UI" panose="020B0604030504040204" pitchFamily="50" charset="-128"/>
              </a:rPr>
              <a:t>を表示します。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2B6156DF-C5C9-411D-BF76-C0F618BEB905}"/>
              </a:ext>
            </a:extLst>
          </p:cNvPr>
          <p:cNvSpPr txBox="1"/>
          <p:nvPr/>
        </p:nvSpPr>
        <p:spPr>
          <a:xfrm>
            <a:off x="8766989" y="2522897"/>
            <a:ext cx="849148"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Tree>
    <p:extLst>
      <p:ext uri="{BB962C8B-B14F-4D97-AF65-F5344CB8AC3E}">
        <p14:creationId xmlns:p14="http://schemas.microsoft.com/office/powerpoint/2010/main" val="4233621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836057" y="1708302"/>
            <a:ext cx="4431268" cy="253915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'@react-navigation/stack'</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NavigationContainer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23798" y="1308445"/>
            <a:ext cx="4049804" cy="3253991"/>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2463383">
            <a:off x="6384026" y="24351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4BB5C8-F2C9-4661-99A5-44E9D2712DB6}"/>
              </a:ext>
            </a:extLst>
          </p:cNvPr>
          <p:cNvSpPr txBox="1"/>
          <p:nvPr/>
        </p:nvSpPr>
        <p:spPr>
          <a:xfrm>
            <a:off x="2930578" y="3715281"/>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5D6E27DC-755D-4861-86DA-2C4EF7854017}"/>
              </a:ext>
            </a:extLst>
          </p:cNvPr>
          <p:cNvSpPr txBox="1"/>
          <p:nvPr/>
        </p:nvSpPr>
        <p:spPr>
          <a:xfrm>
            <a:off x="836057" y="5007188"/>
            <a:ext cx="4059793"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A56416"/>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Login</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chemeClr val="bg1">
                  <a:lumMod val="65000"/>
                </a:schemeClr>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8348C4E5-F810-459D-B1F8-E48773E50461}"/>
              </a:ext>
            </a:extLst>
          </p:cNvPr>
          <p:cNvSpPr txBox="1"/>
          <p:nvPr/>
        </p:nvSpPr>
        <p:spPr>
          <a:xfrm>
            <a:off x="836057" y="5551288"/>
            <a:ext cx="894611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B052A1"/>
                </a:solidFill>
                <a:effectLst/>
                <a:latin typeface="Consolas" panose="020B0609020204030204" pitchFamily="49" charset="0"/>
              </a:rPr>
              <a:t>name</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name</a:t>
            </a:r>
            <a:r>
              <a:rPr lang="en-US" altLang="ja-JP" sz="2000" b="0">
                <a:solidFill>
                  <a:srgbClr val="428226"/>
                </a:solidFill>
                <a:effectLst/>
                <a:latin typeface="Consolas" panose="020B0609020204030204" pitchFamily="49" charset="0"/>
              </a:rPr>
              <a:t>} </a:t>
            </a:r>
            <a:r>
              <a:rPr lang="en-US" altLang="ja-JP" sz="2000" b="0">
                <a:solidFill>
                  <a:srgbClr val="B052A1"/>
                </a:solidFill>
                <a:effectLst/>
                <a:latin typeface="Consolas" panose="020B0609020204030204" pitchFamily="49" charset="0"/>
              </a:rPr>
              <a:t>component</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component</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rgbClr val="1A1A1A"/>
              </a:solidFill>
              <a:effectLst/>
              <a:latin typeface="Consolas" panose="020B0609020204030204" pitchFamily="49" charset="0"/>
            </a:endParaRPr>
          </a:p>
        </p:txBody>
      </p:sp>
      <p:sp>
        <p:nvSpPr>
          <p:cNvPr id="12" name="テキスト ボックス 11">
            <a:extLst>
              <a:ext uri="{FF2B5EF4-FFF2-40B4-BE49-F238E27FC236}">
                <a16:creationId xmlns:a16="http://schemas.microsoft.com/office/drawing/2014/main" id="{E99D4348-F9B6-4161-AD77-2C114B2E98B1}"/>
              </a:ext>
            </a:extLst>
          </p:cNvPr>
          <p:cNvSpPr txBox="1"/>
          <p:nvPr/>
        </p:nvSpPr>
        <p:spPr>
          <a:xfrm>
            <a:off x="4228389" y="1518145"/>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Tree>
    <p:extLst>
      <p:ext uri="{BB962C8B-B14F-4D97-AF65-F5344CB8AC3E}">
        <p14:creationId xmlns:p14="http://schemas.microsoft.com/office/powerpoint/2010/main" val="2764032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A553DB0-C337-4BB5-B1C8-FD0667C90F24}"/>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2205036-B1B9-452C-B368-EBBF911A40D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836057" y="1708302"/>
            <a:ext cx="4431268" cy="253915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'@react-navigation/stack'</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NavigationContainer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23798" y="1308445"/>
            <a:ext cx="4049804" cy="3253991"/>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2463383">
            <a:off x="6384026" y="24351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4BB5C8-F2C9-4661-99A5-44E9D2712DB6}"/>
              </a:ext>
            </a:extLst>
          </p:cNvPr>
          <p:cNvSpPr txBox="1"/>
          <p:nvPr/>
        </p:nvSpPr>
        <p:spPr>
          <a:xfrm>
            <a:off x="2930578" y="3715281"/>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5D6E27DC-755D-4861-86DA-2C4EF7854017}"/>
              </a:ext>
            </a:extLst>
          </p:cNvPr>
          <p:cNvSpPr txBox="1"/>
          <p:nvPr/>
        </p:nvSpPr>
        <p:spPr>
          <a:xfrm>
            <a:off x="836057" y="5007188"/>
            <a:ext cx="4059793"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A56416"/>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Login</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chemeClr val="bg1">
                  <a:lumMod val="65000"/>
                </a:schemeClr>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8348C4E5-F810-459D-B1F8-E48773E50461}"/>
              </a:ext>
            </a:extLst>
          </p:cNvPr>
          <p:cNvSpPr txBox="1"/>
          <p:nvPr/>
        </p:nvSpPr>
        <p:spPr>
          <a:xfrm>
            <a:off x="836057" y="5551288"/>
            <a:ext cx="894611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B052A1"/>
                </a:solidFill>
                <a:effectLst/>
                <a:latin typeface="Consolas" panose="020B0609020204030204" pitchFamily="49" charset="0"/>
              </a:rPr>
              <a:t>name</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name</a:t>
            </a:r>
            <a:r>
              <a:rPr lang="en-US" altLang="ja-JP" sz="2000" b="0">
                <a:solidFill>
                  <a:srgbClr val="428226"/>
                </a:solidFill>
                <a:effectLst/>
                <a:latin typeface="Consolas" panose="020B0609020204030204" pitchFamily="49" charset="0"/>
              </a:rPr>
              <a:t>} </a:t>
            </a:r>
            <a:r>
              <a:rPr lang="en-US" altLang="ja-JP" sz="2000" b="0">
                <a:solidFill>
                  <a:srgbClr val="B052A1"/>
                </a:solidFill>
                <a:effectLst/>
                <a:latin typeface="Consolas" panose="020B0609020204030204" pitchFamily="49" charset="0"/>
              </a:rPr>
              <a:t>component</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component</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rgbClr val="1A1A1A"/>
              </a:solidFill>
              <a:effectLst/>
              <a:latin typeface="Consolas" panose="020B0609020204030204" pitchFamily="49" charset="0"/>
            </a:endParaRPr>
          </a:p>
        </p:txBody>
      </p:sp>
      <p:sp>
        <p:nvSpPr>
          <p:cNvPr id="12" name="テキスト ボックス 11">
            <a:extLst>
              <a:ext uri="{FF2B5EF4-FFF2-40B4-BE49-F238E27FC236}">
                <a16:creationId xmlns:a16="http://schemas.microsoft.com/office/drawing/2014/main" id="{E99D4348-F9B6-4161-AD77-2C114B2E98B1}"/>
              </a:ext>
            </a:extLst>
          </p:cNvPr>
          <p:cNvSpPr txBox="1"/>
          <p:nvPr/>
        </p:nvSpPr>
        <p:spPr>
          <a:xfrm>
            <a:off x="4228389" y="1518145"/>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Tree>
    <p:extLst>
      <p:ext uri="{BB962C8B-B14F-4D97-AF65-F5344CB8AC3E}">
        <p14:creationId xmlns:p14="http://schemas.microsoft.com/office/powerpoint/2010/main" val="1580310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TIS</a:t>
            </a:r>
            <a:r>
              <a:rPr kumimoji="1" lang="ja-JP" altLang="en-US" sz="2000">
                <a:latin typeface="Meiryo UI" panose="020B0604030504040204" pitchFamily="50" charset="-128"/>
                <a:ea typeface="Meiryo UI" panose="020B0604030504040204" pitchFamily="50" charset="-128"/>
              </a:rPr>
              <a:t>株式会社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テクノロジー＆エンジニアセンター</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ja-JP" altLang="en-US" sz="2000">
                <a:latin typeface="Meiryo UI" panose="020B0604030504040204" pitchFamily="50" charset="-128"/>
                <a:ea typeface="Meiryo UI" panose="020B0604030504040204" pitchFamily="50" charset="-128"/>
              </a:rPr>
              <a:t>　伊藤 清人＠会津若松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世古 雅也＠会津若松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井上 拓門＠東京</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solidFill>
                <a:srgbClr val="FF0000"/>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grpSp>
        <p:nvGrpSpPr>
          <p:cNvPr id="2" name="グループ化 1">
            <a:extLst>
              <a:ext uri="{FF2B5EF4-FFF2-40B4-BE49-F238E27FC236}">
                <a16:creationId xmlns:a16="http://schemas.microsoft.com/office/drawing/2014/main" id="{D26541B3-FBD5-44F5-B465-434B85A3E770}"/>
              </a:ext>
            </a:extLst>
          </p:cNvPr>
          <p:cNvGrpSpPr/>
          <p:nvPr/>
        </p:nvGrpSpPr>
        <p:grpSpPr>
          <a:xfrm rot="19720393">
            <a:off x="4514149" y="1690922"/>
            <a:ext cx="3566129" cy="1497407"/>
            <a:chOff x="4987290" y="1975103"/>
            <a:chExt cx="3566129" cy="1497407"/>
          </a:xfrm>
        </p:grpSpPr>
        <p:pic>
          <p:nvPicPr>
            <p:cNvPr id="1032" name="Picture 8">
              <a:extLst>
                <a:ext uri="{FF2B5EF4-FFF2-40B4-BE49-F238E27FC236}">
                  <a16:creationId xmlns:a16="http://schemas.microsoft.com/office/drawing/2014/main" id="{FC020014-DCC2-4960-B396-7BF127EB5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31447">
              <a:off x="4987290" y="1975103"/>
              <a:ext cx="1123055" cy="14974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28601F2-BE8E-45E3-9CC3-B375ED7E4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31447">
              <a:off x="6208827" y="1975103"/>
              <a:ext cx="1123055" cy="149740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6AC0AC7-C239-4561-80C0-47EBB0797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31447">
              <a:off x="7430364" y="1975103"/>
              <a:ext cx="1123055" cy="1497407"/>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図 7">
            <a:extLst>
              <a:ext uri="{FF2B5EF4-FFF2-40B4-BE49-F238E27FC236}">
                <a16:creationId xmlns:a16="http://schemas.microsoft.com/office/drawing/2014/main" id="{AD9C2EF2-981C-4758-B060-9178859FE668}"/>
              </a:ext>
            </a:extLst>
          </p:cNvPr>
          <p:cNvPicPr>
            <a:picLocks noChangeAspect="1"/>
          </p:cNvPicPr>
          <p:nvPr/>
        </p:nvPicPr>
        <p:blipFill>
          <a:blip r:embed="rId5"/>
          <a:stretch>
            <a:fillRect/>
          </a:stretch>
        </p:blipFill>
        <p:spPr>
          <a:xfrm>
            <a:off x="6593479" y="3849725"/>
            <a:ext cx="3254900" cy="2445391"/>
          </a:xfrm>
          <a:prstGeom prst="rect">
            <a:avLst/>
          </a:prstGeom>
        </p:spPr>
      </p:pic>
      <p:pic>
        <p:nvPicPr>
          <p:cNvPr id="11" name="図 10">
            <a:extLst>
              <a:ext uri="{FF2B5EF4-FFF2-40B4-BE49-F238E27FC236}">
                <a16:creationId xmlns:a16="http://schemas.microsoft.com/office/drawing/2014/main" id="{1DC559C3-4C17-479D-9EA3-8706EE09EE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03936">
            <a:off x="8487668" y="1071337"/>
            <a:ext cx="3367772" cy="2244086"/>
          </a:xfrm>
          <a:prstGeom prst="rect">
            <a:avLst/>
          </a:prstGeom>
        </p:spPr>
      </p:pic>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MainNav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44139" y="2037935"/>
            <a:ext cx="4488418" cy="2539157"/>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import Login from './Login';</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Stack = createStackNavigator();</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&lt;Stack.Navigator headerMode="none"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chemeClr val="bg1">
                    <a:lumMod val="65000"/>
                  </a:schemeClr>
                </a:solidFill>
                <a:effectLst/>
                <a:latin typeface="Consolas" panose="020B0609020204030204" pitchFamily="49" charset="0"/>
              </a:rPr>
              <a:t>&gt;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&lt;Stack.Screen {...Login} /&gt;</a:t>
            </a:r>
          </a:p>
          <a:p>
            <a:r>
              <a:rPr lang="en-US" altLang="ja-JP" sz="900" b="0">
                <a:solidFill>
                  <a:schemeClr val="bg1">
                    <a:lumMod val="65000"/>
                  </a:schemeClr>
                </a:solidFill>
                <a:effectLst/>
                <a:latin typeface="Consolas" panose="020B0609020204030204" pitchFamily="49" charset="0"/>
              </a:rPr>
              <a:t>      &lt;/Stack.Navigator&gt;</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417533" y="254615"/>
            <a:ext cx="1892533" cy="1520638"/>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8763323" y="5028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3D91596-6080-4F78-95ED-9527AEFF616C}"/>
              </a:ext>
            </a:extLst>
          </p:cNvPr>
          <p:cNvSpPr txBox="1"/>
          <p:nvPr/>
        </p:nvSpPr>
        <p:spPr>
          <a:xfrm>
            <a:off x="5540280" y="2037935"/>
            <a:ext cx="5640509" cy="4201150"/>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&lt;Image containerStyle={styles.image} source={require('../../assets/logo.png')}</a:t>
            </a:r>
          </a:p>
          <a:p>
            <a:r>
              <a:rPr lang="en-US" altLang="ja-JP" sz="900" b="0">
                <a:solidFill>
                  <a:schemeClr val="bg1">
                    <a:lumMod val="65000"/>
                  </a:schemeClr>
                </a:solidFill>
                <a:effectLst/>
                <a:latin typeface="Consolas" panose="020B0609020204030204" pitchFamily="49" charset="0"/>
              </a:rPr>
              <a:t>        style={{ height: 200, width: 500 }} /&gt;</a:t>
            </a:r>
          </a:p>
          <a:p>
            <a:r>
              <a:rPr lang="en-US" altLang="ja-JP" sz="900" b="0">
                <a:solidFill>
                  <a:schemeClr val="bg1">
                    <a:lumMod val="65000"/>
                  </a:schemeClr>
                </a:solidFill>
                <a:effectLst/>
                <a:latin typeface="Consolas" panose="020B0609020204030204" pitchFamily="49" charset="0"/>
              </a:rPr>
              <a:t>      &lt;Text style={styles.label}&gt;User name&lt;/Text&gt;</a:t>
            </a:r>
          </a:p>
          <a:p>
            <a:r>
              <a:rPr lang="en-US" altLang="ja-JP" sz="900" b="0">
                <a:solidFill>
                  <a:schemeClr val="bg1">
                    <a:lumMod val="65000"/>
                  </a:schemeClr>
                </a:solidFill>
                <a:effectLst/>
                <a:latin typeface="Consolas" panose="020B0609020204030204" pitchFamily="49" charset="0"/>
              </a:rPr>
              <a:t>      &lt;Input placeholder="your name" /&gt;</a:t>
            </a:r>
          </a:p>
          <a:p>
            <a:r>
              <a:rPr lang="en-US" altLang="ja-JP" sz="900" b="0">
                <a:solidFill>
                  <a:schemeClr val="bg1">
                    <a:lumMod val="65000"/>
                  </a:schemeClr>
                </a:solidFill>
                <a:effectLst/>
                <a:latin typeface="Consolas" panose="020B0609020204030204" pitchFamily="49" charset="0"/>
              </a:rPr>
              <a:t>      &lt;Text style={styles.label}&gt;Password&lt;/Text&gt;</a:t>
            </a:r>
          </a:p>
          <a:p>
            <a:r>
              <a:rPr lang="en-US" altLang="ja-JP" sz="900" b="0">
                <a:solidFill>
                  <a:schemeClr val="bg1">
                    <a:lumMod val="65000"/>
                  </a:schemeClr>
                </a:solidFill>
                <a:effectLst/>
                <a:latin typeface="Consolas" panose="020B0609020204030204" pitchFamily="49" charset="0"/>
              </a:rPr>
              <a:t>      &lt;Input placeholder="xxxxxxxxxx" secureTextEntry /&gt;</a:t>
            </a:r>
          </a:p>
          <a:p>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&lt;Button title="Login"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5" name="テキスト ボックス 4">
            <a:extLst>
              <a:ext uri="{FF2B5EF4-FFF2-40B4-BE49-F238E27FC236}">
                <a16:creationId xmlns:a16="http://schemas.microsoft.com/office/drawing/2014/main" id="{18775BE6-2C34-4ABB-AC39-D64A07BCC729}"/>
              </a:ext>
            </a:extLst>
          </p:cNvPr>
          <p:cNvSpPr txBox="1"/>
          <p:nvPr/>
        </p:nvSpPr>
        <p:spPr>
          <a:xfrm>
            <a:off x="2352291" y="3956569"/>
            <a:ext cx="2934128"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F9B898C-4610-46EF-A34C-FD547804B635}"/>
              </a:ext>
            </a:extLst>
          </p:cNvPr>
          <p:cNvSpPr txBox="1"/>
          <p:nvPr/>
        </p:nvSpPr>
        <p:spPr>
          <a:xfrm>
            <a:off x="8363800" y="3466851"/>
            <a:ext cx="239516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ボタンが押されたら</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に遷移させます。</a:t>
            </a:r>
          </a:p>
        </p:txBody>
      </p:sp>
      <p:sp>
        <p:nvSpPr>
          <p:cNvPr id="11" name="テキスト ボックス 10">
            <a:extLst>
              <a:ext uri="{FF2B5EF4-FFF2-40B4-BE49-F238E27FC236}">
                <a16:creationId xmlns:a16="http://schemas.microsoft.com/office/drawing/2014/main" id="{BC491FF8-AF0F-4D76-8393-2EEF87288C9B}"/>
              </a:ext>
            </a:extLst>
          </p:cNvPr>
          <p:cNvSpPr txBox="1"/>
          <p:nvPr/>
        </p:nvSpPr>
        <p:spPr>
          <a:xfrm>
            <a:off x="3951496" y="1881636"/>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
        <p:nvSpPr>
          <p:cNvPr id="13" name="テキスト ボックス 12">
            <a:extLst>
              <a:ext uri="{FF2B5EF4-FFF2-40B4-BE49-F238E27FC236}">
                <a16:creationId xmlns:a16="http://schemas.microsoft.com/office/drawing/2014/main" id="{E680F467-D106-4F27-8B83-3D222F9788D4}"/>
              </a:ext>
            </a:extLst>
          </p:cNvPr>
          <p:cNvSpPr txBox="1"/>
          <p:nvPr/>
        </p:nvSpPr>
        <p:spPr>
          <a:xfrm>
            <a:off x="10321788" y="1872514"/>
            <a:ext cx="103201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25114621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97DEDC5-0446-428F-BC53-C1D41C91A8D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3E9CD19-507A-403E-97FB-AD3293BC2E2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MainNav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44139" y="2037935"/>
            <a:ext cx="4488418" cy="2539157"/>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import Login from './Login';</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Stack = createStackNavigator();</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&lt;Stack.Navigator headerMode="none"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chemeClr val="bg1">
                    <a:lumMod val="65000"/>
                  </a:schemeClr>
                </a:solidFill>
                <a:effectLst/>
                <a:latin typeface="Consolas" panose="020B0609020204030204" pitchFamily="49" charset="0"/>
              </a:rPr>
              <a:t>&gt;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&lt;Stack.Screen {...Login} /&gt;</a:t>
            </a:r>
          </a:p>
          <a:p>
            <a:r>
              <a:rPr lang="en-US" altLang="ja-JP" sz="900" b="0">
                <a:solidFill>
                  <a:schemeClr val="bg1">
                    <a:lumMod val="65000"/>
                  </a:schemeClr>
                </a:solidFill>
                <a:effectLst/>
                <a:latin typeface="Consolas" panose="020B0609020204030204" pitchFamily="49" charset="0"/>
              </a:rPr>
              <a:t>      &lt;/Stack.Navigator&gt;</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417533" y="254615"/>
            <a:ext cx="1892533" cy="1520638"/>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8763323" y="5028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3D91596-6080-4F78-95ED-9527AEFF616C}"/>
              </a:ext>
            </a:extLst>
          </p:cNvPr>
          <p:cNvSpPr txBox="1"/>
          <p:nvPr/>
        </p:nvSpPr>
        <p:spPr>
          <a:xfrm>
            <a:off x="5540280" y="2037935"/>
            <a:ext cx="5640509" cy="4201150"/>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&lt;Image containerStyle={styles.image} source={require('../../assets/logo.png')}</a:t>
            </a:r>
          </a:p>
          <a:p>
            <a:r>
              <a:rPr lang="en-US" altLang="ja-JP" sz="900" b="0">
                <a:solidFill>
                  <a:schemeClr val="bg1">
                    <a:lumMod val="65000"/>
                  </a:schemeClr>
                </a:solidFill>
                <a:effectLst/>
                <a:latin typeface="Consolas" panose="020B0609020204030204" pitchFamily="49" charset="0"/>
              </a:rPr>
              <a:t>        style={{ height: 200, width: 500 }} /&gt;</a:t>
            </a:r>
          </a:p>
          <a:p>
            <a:r>
              <a:rPr lang="en-US" altLang="ja-JP" sz="900" b="0">
                <a:solidFill>
                  <a:schemeClr val="bg1">
                    <a:lumMod val="65000"/>
                  </a:schemeClr>
                </a:solidFill>
                <a:effectLst/>
                <a:latin typeface="Consolas" panose="020B0609020204030204" pitchFamily="49" charset="0"/>
              </a:rPr>
              <a:t>      &lt;Text style={styles.label}&gt;User name&lt;/Text&gt;</a:t>
            </a:r>
          </a:p>
          <a:p>
            <a:r>
              <a:rPr lang="en-US" altLang="ja-JP" sz="900" b="0">
                <a:solidFill>
                  <a:schemeClr val="bg1">
                    <a:lumMod val="65000"/>
                  </a:schemeClr>
                </a:solidFill>
                <a:effectLst/>
                <a:latin typeface="Consolas" panose="020B0609020204030204" pitchFamily="49" charset="0"/>
              </a:rPr>
              <a:t>      &lt;Input placeholder="your name" /&gt;</a:t>
            </a:r>
          </a:p>
          <a:p>
            <a:r>
              <a:rPr lang="en-US" altLang="ja-JP" sz="900" b="0">
                <a:solidFill>
                  <a:schemeClr val="bg1">
                    <a:lumMod val="65000"/>
                  </a:schemeClr>
                </a:solidFill>
                <a:effectLst/>
                <a:latin typeface="Consolas" panose="020B0609020204030204" pitchFamily="49" charset="0"/>
              </a:rPr>
              <a:t>      &lt;Text style={styles.label}&gt;Password&lt;/Text&gt;</a:t>
            </a:r>
          </a:p>
          <a:p>
            <a:r>
              <a:rPr lang="en-US" altLang="ja-JP" sz="900" b="0">
                <a:solidFill>
                  <a:schemeClr val="bg1">
                    <a:lumMod val="65000"/>
                  </a:schemeClr>
                </a:solidFill>
                <a:effectLst/>
                <a:latin typeface="Consolas" panose="020B0609020204030204" pitchFamily="49" charset="0"/>
              </a:rPr>
              <a:t>      &lt;Input placeholder="xxxxxxxxxx" secureTextEntry /&gt;</a:t>
            </a:r>
          </a:p>
          <a:p>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&lt;Button title="Login"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5" name="テキスト ボックス 4">
            <a:extLst>
              <a:ext uri="{FF2B5EF4-FFF2-40B4-BE49-F238E27FC236}">
                <a16:creationId xmlns:a16="http://schemas.microsoft.com/office/drawing/2014/main" id="{18775BE6-2C34-4ABB-AC39-D64A07BCC729}"/>
              </a:ext>
            </a:extLst>
          </p:cNvPr>
          <p:cNvSpPr txBox="1"/>
          <p:nvPr/>
        </p:nvSpPr>
        <p:spPr>
          <a:xfrm>
            <a:off x="2352291" y="3956569"/>
            <a:ext cx="2934128"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F9B898C-4610-46EF-A34C-FD547804B635}"/>
              </a:ext>
            </a:extLst>
          </p:cNvPr>
          <p:cNvSpPr txBox="1"/>
          <p:nvPr/>
        </p:nvSpPr>
        <p:spPr>
          <a:xfrm>
            <a:off x="8363800" y="3466851"/>
            <a:ext cx="239516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ボタンが押されたら</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に遷移させます。</a:t>
            </a:r>
          </a:p>
        </p:txBody>
      </p:sp>
      <p:sp>
        <p:nvSpPr>
          <p:cNvPr id="11" name="テキスト ボックス 10">
            <a:extLst>
              <a:ext uri="{FF2B5EF4-FFF2-40B4-BE49-F238E27FC236}">
                <a16:creationId xmlns:a16="http://schemas.microsoft.com/office/drawing/2014/main" id="{BC491FF8-AF0F-4D76-8393-2EEF87288C9B}"/>
              </a:ext>
            </a:extLst>
          </p:cNvPr>
          <p:cNvSpPr txBox="1"/>
          <p:nvPr/>
        </p:nvSpPr>
        <p:spPr>
          <a:xfrm>
            <a:off x="3951496" y="1881636"/>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
        <p:nvSpPr>
          <p:cNvPr id="13" name="テキスト ボックス 12">
            <a:extLst>
              <a:ext uri="{FF2B5EF4-FFF2-40B4-BE49-F238E27FC236}">
                <a16:creationId xmlns:a16="http://schemas.microsoft.com/office/drawing/2014/main" id="{E680F467-D106-4F27-8B83-3D222F9788D4}"/>
              </a:ext>
            </a:extLst>
          </p:cNvPr>
          <p:cNvSpPr txBox="1"/>
          <p:nvPr/>
        </p:nvSpPr>
        <p:spPr>
          <a:xfrm>
            <a:off x="10321788" y="1872514"/>
            <a:ext cx="103201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18130537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794203" y="2028813"/>
            <a:ext cx="5063671" cy="2677656"/>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'@react-navigation/bottom-tabs'</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MainNav: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 name: 'main', component: MainNav };</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654334" y="2061888"/>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514928" y="21132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C72D7B7-4E80-4E9C-BAD6-F4621429479E}"/>
              </a:ext>
            </a:extLst>
          </p:cNvPr>
          <p:cNvSpPr txBox="1"/>
          <p:nvPr/>
        </p:nvSpPr>
        <p:spPr>
          <a:xfrm>
            <a:off x="4183924" y="3549322"/>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に各画面を追加します。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591127" y="335387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8487698" y="285404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38EDD81-72B8-4172-A5C6-F163AF0CE605}"/>
              </a:ext>
            </a:extLst>
          </p:cNvPr>
          <p:cNvSpPr txBox="1"/>
          <p:nvPr/>
        </p:nvSpPr>
        <p:spPr>
          <a:xfrm>
            <a:off x="4691944" y="1846437"/>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a:t>
            </a:r>
          </a:p>
        </p:txBody>
      </p:sp>
    </p:spTree>
    <p:extLst>
      <p:ext uri="{BB962C8B-B14F-4D97-AF65-F5344CB8AC3E}">
        <p14:creationId xmlns:p14="http://schemas.microsoft.com/office/powerpoint/2010/main" val="912733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7666715-CF25-44AB-9546-3533BE7AF3E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9378210D-C89B-4FBE-9435-1D747D2401B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794203" y="2028813"/>
            <a:ext cx="5063671" cy="2677656"/>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'@react-navigation/bottom-tabs'</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MainNav: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 name: 'main', component: MainNav };</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654334" y="2061888"/>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514928" y="21132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C72D7B7-4E80-4E9C-BAD6-F4621429479E}"/>
              </a:ext>
            </a:extLst>
          </p:cNvPr>
          <p:cNvSpPr txBox="1"/>
          <p:nvPr/>
        </p:nvSpPr>
        <p:spPr>
          <a:xfrm>
            <a:off x="4183924" y="3549322"/>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に各画面を追加します。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591127" y="335387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8487698" y="285404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38EDD81-72B8-4172-A5C6-F163AF0CE605}"/>
              </a:ext>
            </a:extLst>
          </p:cNvPr>
          <p:cNvSpPr txBox="1"/>
          <p:nvPr/>
        </p:nvSpPr>
        <p:spPr>
          <a:xfrm>
            <a:off x="4691944" y="1846437"/>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a:t>
            </a:r>
          </a:p>
        </p:txBody>
      </p:sp>
    </p:spTree>
    <p:extLst>
      <p:ext uri="{BB962C8B-B14F-4D97-AF65-F5344CB8AC3E}">
        <p14:creationId xmlns:p14="http://schemas.microsoft.com/office/powerpoint/2010/main" val="2832200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のボタンによる遷移</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52619" y="1228713"/>
            <a:ext cx="4587422"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a:solidFill>
                <a:schemeClr val="bg1">
                  <a:lumMod val="65000"/>
                </a:schemeClr>
              </a:solidFill>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pickUpTrash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chemeClr val="bg1">
                    <a:lumMod val="65000"/>
                  </a:schemeClr>
                </a:solidFill>
                <a:effectLst/>
                <a:latin typeface="Consolas" panose="020B0609020204030204" pitchFamily="49" charset="0"/>
              </a:rPr>
              <a:t>      &lt;Image source={{ uri: ‘https://images.unsplash.com/</a:t>
            </a:r>
            <a:r>
              <a:rPr lang="ja-JP" altLang="en-US" sz="900" b="0">
                <a:solidFill>
                  <a:schemeClr val="bg1">
                    <a:lumMod val="65000"/>
                  </a:schemeClr>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style={styles.image} /&gt;</a:t>
            </a: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ja-JP" altLang="en-US" sz="900">
                <a:solidFill>
                  <a:srgbClr val="428226"/>
                </a:solidFill>
                <a:latin typeface="Consolas" panose="020B0609020204030204" pitchFamily="49" charset="0"/>
              </a:rPr>
              <a: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pickUpTrash</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endParaRPr lang="en-US" altLang="ja-JP" sz="900" b="0">
              <a:solidFill>
                <a:srgbClr val="1A1A1A"/>
              </a:solidFill>
              <a:effectLst/>
              <a:latin typeface="Consolas" panose="020B0609020204030204" pitchFamily="49" charset="0"/>
            </a:endParaRP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161185" y="334107"/>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021779" y="38547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097978" y="162609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7994549" y="112626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D920AEA-F914-45D1-9286-892166321DA7}"/>
              </a:ext>
            </a:extLst>
          </p:cNvPr>
          <p:cNvSpPr txBox="1"/>
          <p:nvPr/>
        </p:nvSpPr>
        <p:spPr>
          <a:xfrm>
            <a:off x="5594803" y="3438896"/>
            <a:ext cx="4006397" cy="2954655"/>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5" name="テキスト ボックス 4">
            <a:extLst>
              <a:ext uri="{FF2B5EF4-FFF2-40B4-BE49-F238E27FC236}">
                <a16:creationId xmlns:a16="http://schemas.microsoft.com/office/drawing/2014/main" id="{FD544706-877B-4D4E-B8C6-E148245498A6}"/>
              </a:ext>
            </a:extLst>
          </p:cNvPr>
          <p:cNvSpPr txBox="1"/>
          <p:nvPr/>
        </p:nvSpPr>
        <p:spPr>
          <a:xfrm>
            <a:off x="4472580" y="1074003"/>
            <a:ext cx="965694"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Picking</a:t>
            </a:r>
          </a:p>
        </p:txBody>
      </p:sp>
      <p:sp>
        <p:nvSpPr>
          <p:cNvPr id="9" name="テキスト ボックス 8">
            <a:extLst>
              <a:ext uri="{FF2B5EF4-FFF2-40B4-BE49-F238E27FC236}">
                <a16:creationId xmlns:a16="http://schemas.microsoft.com/office/drawing/2014/main" id="{97795A75-5822-4F5A-8FB0-6D2EEE88B65F}"/>
              </a:ext>
            </a:extLst>
          </p:cNvPr>
          <p:cNvSpPr txBox="1"/>
          <p:nvPr/>
        </p:nvSpPr>
        <p:spPr>
          <a:xfrm>
            <a:off x="9461959" y="3316966"/>
            <a:ext cx="1137645"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4293630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96064DB7-F7DA-4F66-830F-AEB7E732BACB}"/>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497D8A5-731F-4F06-9387-BB318A7F066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のボタンによる遷移</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52619" y="1228713"/>
            <a:ext cx="4587422"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a:solidFill>
                <a:schemeClr val="bg1">
                  <a:lumMod val="65000"/>
                </a:schemeClr>
              </a:solidFill>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pickUpTrash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chemeClr val="bg1">
                    <a:lumMod val="65000"/>
                  </a:schemeClr>
                </a:solidFill>
                <a:effectLst/>
                <a:latin typeface="Consolas" panose="020B0609020204030204" pitchFamily="49" charset="0"/>
              </a:rPr>
              <a:t>      &lt;Image source={{ uri: ‘https://images.unsplash.com/</a:t>
            </a:r>
            <a:r>
              <a:rPr lang="ja-JP" altLang="en-US" sz="900" b="0">
                <a:solidFill>
                  <a:schemeClr val="bg1">
                    <a:lumMod val="65000"/>
                  </a:schemeClr>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style={styles.image} /&gt;</a:t>
            </a: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ja-JP" altLang="en-US" sz="900">
                <a:solidFill>
                  <a:srgbClr val="428226"/>
                </a:solidFill>
                <a:latin typeface="Consolas" panose="020B0609020204030204" pitchFamily="49" charset="0"/>
              </a:rPr>
              <a: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pickUpTrash</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endParaRPr lang="en-US" altLang="ja-JP" sz="900" b="0">
              <a:solidFill>
                <a:srgbClr val="1A1A1A"/>
              </a:solidFill>
              <a:effectLst/>
              <a:latin typeface="Consolas" panose="020B0609020204030204" pitchFamily="49" charset="0"/>
            </a:endParaRP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161185" y="334107"/>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021779" y="38547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097978" y="162609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7994549" y="112626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D920AEA-F914-45D1-9286-892166321DA7}"/>
              </a:ext>
            </a:extLst>
          </p:cNvPr>
          <p:cNvSpPr txBox="1"/>
          <p:nvPr/>
        </p:nvSpPr>
        <p:spPr>
          <a:xfrm>
            <a:off x="5594803" y="3438896"/>
            <a:ext cx="4006397" cy="2954655"/>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5" name="テキスト ボックス 4">
            <a:extLst>
              <a:ext uri="{FF2B5EF4-FFF2-40B4-BE49-F238E27FC236}">
                <a16:creationId xmlns:a16="http://schemas.microsoft.com/office/drawing/2014/main" id="{FD544706-877B-4D4E-B8C6-E148245498A6}"/>
              </a:ext>
            </a:extLst>
          </p:cNvPr>
          <p:cNvSpPr txBox="1"/>
          <p:nvPr/>
        </p:nvSpPr>
        <p:spPr>
          <a:xfrm>
            <a:off x="4472580" y="1074003"/>
            <a:ext cx="965694"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Picking</a:t>
            </a:r>
          </a:p>
        </p:txBody>
      </p:sp>
      <p:sp>
        <p:nvSpPr>
          <p:cNvPr id="9" name="テキスト ボックス 8">
            <a:extLst>
              <a:ext uri="{FF2B5EF4-FFF2-40B4-BE49-F238E27FC236}">
                <a16:creationId xmlns:a16="http://schemas.microsoft.com/office/drawing/2014/main" id="{97795A75-5822-4F5A-8FB0-6D2EEE88B65F}"/>
              </a:ext>
            </a:extLst>
          </p:cNvPr>
          <p:cNvSpPr txBox="1"/>
          <p:nvPr/>
        </p:nvSpPr>
        <p:spPr>
          <a:xfrm>
            <a:off x="9461959" y="3316966"/>
            <a:ext cx="1137645"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1326260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023742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Login</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Tree>
    <p:extLst>
      <p:ext uri="{BB962C8B-B14F-4D97-AF65-F5344CB8AC3E}">
        <p14:creationId xmlns:p14="http://schemas.microsoft.com/office/powerpoint/2010/main" val="12711392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次の順で作成していきます。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入力データを受け取れるようにします。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入力されたらボタンを押せるようにします。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REST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を呼び出し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ログイン状態に応じた表示切替をします。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pic>
        <p:nvPicPr>
          <p:cNvPr id="2" name="図 1">
            <a:extLst>
              <a:ext uri="{FF2B5EF4-FFF2-40B4-BE49-F238E27FC236}">
                <a16:creationId xmlns:a16="http://schemas.microsoft.com/office/drawing/2014/main" id="{093FC21E-0D9F-45BA-9A2A-B5F695881066}"/>
              </a:ext>
            </a:extLst>
          </p:cNvPr>
          <p:cNvPicPr>
            <a:picLocks noChangeAspect="1"/>
          </p:cNvPicPr>
          <p:nvPr/>
        </p:nvPicPr>
        <p:blipFill>
          <a:blip r:embed="rId3"/>
          <a:stretch>
            <a:fillRect/>
          </a:stretch>
        </p:blipFill>
        <p:spPr>
          <a:xfrm>
            <a:off x="7372746" y="775141"/>
            <a:ext cx="2475707" cy="5307718"/>
          </a:xfrm>
          <a:prstGeom prst="rect">
            <a:avLst/>
          </a:prstGeom>
        </p:spPr>
      </p:pic>
    </p:spTree>
    <p:extLst>
      <p:ext uri="{BB962C8B-B14F-4D97-AF65-F5344CB8AC3E}">
        <p14:creationId xmlns:p14="http://schemas.microsoft.com/office/powerpoint/2010/main" val="30011710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入力データを受け取る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552619" y="1080585"/>
            <a:ext cx="5724356"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 } from '@react-navigation/native';</a:t>
            </a:r>
          </a:p>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 from 'react-native‘;</a:t>
            </a:r>
          </a:p>
          <a:p>
            <a:r>
              <a:rPr lang="ja-JP" altLang="en-US" sz="900" b="0" dirty="0">
                <a:solidFill>
                  <a:srgbClr val="B052A1"/>
                </a:solidFill>
                <a:effectLst/>
                <a:latin typeface="Consolas" panose="020B0609020204030204" pitchFamily="49" charset="0"/>
              </a:rPr>
              <a:t>：</a:t>
            </a:r>
            <a:endParaRPr lang="en-US" altLang="ja-JP" sz="900" b="0" dirty="0">
              <a:solidFill>
                <a:srgbClr val="B052A1"/>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 =&gt;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&lt;Image </a:t>
            </a:r>
            <a:r>
              <a:rPr lang="en-US" altLang="ja-JP" sz="900" b="0" dirty="0" err="1">
                <a:solidFill>
                  <a:schemeClr val="bg1">
                    <a:lumMod val="65000"/>
                  </a:schemeClr>
                </a:solidFill>
                <a:effectLst/>
                <a:latin typeface="Consolas" panose="020B0609020204030204" pitchFamily="49" charset="0"/>
              </a:rPr>
              <a: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styles.image</a:t>
            </a:r>
            <a:r>
              <a:rPr lang="en-US" altLang="ja-JP" sz="900" b="0" dirty="0">
                <a:solidFill>
                  <a:schemeClr val="bg1">
                    <a:lumMod val="65000"/>
                  </a:schemeClr>
                </a:solidFill>
                <a:effectLst/>
                <a:latin typeface="Consolas" panose="020B0609020204030204" pitchFamily="49" charset="0"/>
              </a:rPr>
              <a:t>} source={</a:t>
            </a:r>
            <a:r>
              <a:rPr lang="en-US" altLang="ja-JP" sz="900" b="0">
                <a:solidFill>
                  <a:schemeClr val="bg1">
                    <a:lumMod val="65000"/>
                  </a:schemeClr>
                </a:solidFill>
                <a:effectLst/>
                <a:latin typeface="Consolas" panose="020B0609020204030204" pitchFamily="49" charset="0"/>
              </a:rPr>
              <a:t>require('../</a:t>
            </a:r>
            <a:r>
              <a:rPr lang="en-US" altLang="ja-JP" sz="900" b="0" dirty="0">
                <a:solidFill>
                  <a:schemeClr val="bg1">
                    <a:lumMod val="65000"/>
                  </a:schemeClr>
                </a:solidFill>
                <a:effectLst/>
                <a:latin typeface="Consolas" panose="020B0609020204030204" pitchFamily="49" charset="0"/>
              </a:rPr>
              <a:t>assets/logo.png')}</a:t>
            </a:r>
          </a:p>
          <a:p>
            <a:r>
              <a:rPr lang="en-US" altLang="ja-JP" sz="900" b="0" dirty="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style={styles.image} </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}&gt;User name&lt;/Text&gt;</a:t>
            </a:r>
          </a:p>
          <a:p>
            <a:r>
              <a:rPr lang="en-US" altLang="ja-JP" sz="900" b="0" dirty="0">
                <a:solidFill>
                  <a:schemeClr val="bg1">
                    <a:lumMod val="65000"/>
                  </a:schemeClr>
                </a:solidFill>
                <a:effectLst/>
                <a:latin typeface="Consolas" panose="020B0609020204030204" pitchFamily="49" charset="0"/>
              </a:rPr>
              <a:t>      &lt;Input </a:t>
            </a:r>
            <a:r>
              <a:rPr lang="en-US" altLang="ja-JP" sz="900" b="0">
                <a:solidFill>
                  <a:schemeClr val="bg1">
                    <a:lumMod val="65000"/>
                  </a:schemeClr>
                </a:solidFill>
                <a:effectLst/>
                <a:latin typeface="Consolas" panose="020B0609020204030204" pitchFamily="49" charset="0"/>
              </a:rPr>
              <a:t>placeholder=“Your </a:t>
            </a:r>
            <a:r>
              <a:rPr lang="en-US" altLang="ja-JP" sz="900" b="0" dirty="0">
                <a:solidFill>
                  <a:schemeClr val="bg1">
                    <a:lumMod val="65000"/>
                  </a:schemeClr>
                </a:solidFill>
                <a:effectLst/>
                <a:latin typeface="Consolas" panose="020B0609020204030204" pitchFamily="49" charset="0"/>
              </a:rPr>
              <a:t>name"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onChangeText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setUserName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}&gt;Password&lt;/Text&gt;</a:t>
            </a:r>
          </a:p>
          <a:p>
            <a:r>
              <a:rPr lang="en-US" altLang="ja-JP" sz="900" b="0" dirty="0">
                <a:solidFill>
                  <a:schemeClr val="bg1">
                    <a:lumMod val="65000"/>
                  </a:schemeClr>
                </a:solidFill>
                <a:effectLst/>
                <a:latin typeface="Consolas" panose="020B0609020204030204" pitchFamily="49" charset="0"/>
              </a:rPr>
              <a:t>      &lt;Input </a:t>
            </a:r>
            <a:r>
              <a:rPr lang="en-US" altLang="ja-JP" sz="900" b="0">
                <a:solidFill>
                  <a:schemeClr val="bg1">
                    <a:lumMod val="65000"/>
                  </a:schemeClr>
                </a:solidFill>
                <a:effectLst/>
                <a:latin typeface="Consolas" panose="020B0609020204030204" pitchFamily="49" charset="0"/>
              </a:rPr>
              <a:t>placeholder=“Password" </a:t>
            </a:r>
            <a:r>
              <a:rPr lang="en-US" altLang="ja-JP" sz="900" b="0">
                <a:solidFill>
                  <a:srgbClr val="B052A1"/>
                </a:solidFill>
                <a:effectLst/>
                <a:latin typeface="Consolas" panose="020B0609020204030204" pitchFamily="49" charset="0"/>
              </a:rPr>
              <a:t>secureTextEntry</a:t>
            </a:r>
            <a:endParaRPr lang="en-US" altLang="ja-JP" sz="900" b="0">
              <a:solidFill>
                <a:schemeClr val="bg1">
                  <a:lumMod val="65000"/>
                </a:schemeClr>
              </a:solidFill>
              <a:effectLst/>
              <a:latin typeface="Consolas" panose="020B0609020204030204" pitchFamily="49" charset="0"/>
            </a:endParaRPr>
          </a:p>
          <a:p>
            <a:r>
              <a:rPr lang="en-US" altLang="ja-JP" sz="900">
                <a:solidFill>
                  <a:srgbClr val="3778B7"/>
                </a:solidFill>
                <a:latin typeface="Consolas" panose="020B0609020204030204" pitchFamily="49" charset="0"/>
              </a:rPr>
              <a:t>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password</a:t>
            </a:r>
            <a:r>
              <a:rPr lang="en-US" altLang="ja-JP" sz="900" b="0">
                <a:solidFill>
                  <a:srgbClr val="428226"/>
                </a:solidFill>
                <a:effectLst/>
                <a:latin typeface="Consolas" panose="020B0609020204030204" pitchFamily="49" charset="0"/>
              </a:rPr>
              <a:t>}</a:t>
            </a:r>
            <a:r>
              <a:rPr lang="en-US" altLang="ja-JP" sz="900">
                <a:solidFill>
                  <a:srgbClr val="1A1A1A"/>
                </a:solidFill>
                <a:latin typeface="Consolas" panose="020B0609020204030204" pitchFamily="49" charset="0"/>
              </a:rPr>
              <a:t> </a:t>
            </a:r>
            <a:r>
              <a:rPr lang="en-US" altLang="ja-JP" sz="900" b="0">
                <a:solidFill>
                  <a:srgbClr val="B052A1"/>
                </a:solidFill>
                <a:effectLst/>
                <a:latin typeface="Consolas" panose="020B0609020204030204" pitchFamily="49" charset="0"/>
              </a:rPr>
              <a:t>onChangeText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setPassword</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&lt;Button title="Login" </a:t>
            </a:r>
            <a:r>
              <a:rPr lang="en-US" altLang="ja-JP" sz="900" b="0" dirty="0" err="1">
                <a:solidFill>
                  <a:schemeClr val="bg1">
                    <a:lumMod val="65000"/>
                  </a:schemeClr>
                </a:solidFill>
                <a:effectLst/>
                <a:latin typeface="Consolas" panose="020B0609020204030204" pitchFamily="49" charset="0"/>
              </a:rPr>
              <a:t>onPress</a:t>
            </a:r>
            <a:r>
              <a:rPr lang="en-US" altLang="ja-JP" sz="900" b="0" dirty="0">
                <a:solidFill>
                  <a:schemeClr val="bg1">
                    <a:lumMod val="65000"/>
                  </a:schemeClr>
                </a:solidFill>
                <a:effectLst/>
                <a:latin typeface="Consolas" panose="020B0609020204030204" pitchFamily="49" charset="0"/>
              </a:rPr>
              <a:t>={login} /&gt;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2676525" y="4990339"/>
            <a:ext cx="4102917" cy="979435"/>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入力データやユーザ操作で変化する値は状態として保持します。</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フックと呼ばれる</a:t>
            </a:r>
            <a:r>
              <a:rPr kumimoji="1" lang="en-US" altLang="ja-JP" sz="1600">
                <a:solidFill>
                  <a:schemeClr val="bg1"/>
                </a:solidFill>
                <a:latin typeface="Meiryo UI" panose="020B0604030504040204" pitchFamily="50" charset="-128"/>
                <a:ea typeface="Meiryo UI" panose="020B0604030504040204" pitchFamily="50" charset="-128"/>
              </a:rPr>
              <a:t>useState</a:t>
            </a:r>
            <a:r>
              <a:rPr kumimoji="1" lang="ja-JP" altLang="en-US" sz="1600">
                <a:solidFill>
                  <a:schemeClr val="bg1"/>
                </a:solidFill>
                <a:latin typeface="Meiryo UI" panose="020B0604030504040204" pitchFamily="50" charset="-128"/>
                <a:ea typeface="Meiryo UI" panose="020B0604030504040204" pitchFamily="50" charset="-128"/>
              </a:rPr>
              <a:t>関数を使用して実装します。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5C53DED5-FF50-4944-AC63-92F3C623350D}"/>
              </a:ext>
            </a:extLst>
          </p:cNvPr>
          <p:cNvPicPr>
            <a:picLocks noChangeAspect="1"/>
          </p:cNvPicPr>
          <p:nvPr/>
        </p:nvPicPr>
        <p:blipFill>
          <a:blip r:embed="rId3"/>
          <a:stretch>
            <a:fillRect/>
          </a:stretch>
        </p:blipFill>
        <p:spPr>
          <a:xfrm>
            <a:off x="8172845" y="775141"/>
            <a:ext cx="2475707" cy="5307718"/>
          </a:xfrm>
          <a:prstGeom prst="rect">
            <a:avLst/>
          </a:prstGeom>
        </p:spPr>
      </p:pic>
      <p:sp>
        <p:nvSpPr>
          <p:cNvPr id="14" name="テキスト ボックス 13">
            <a:extLst>
              <a:ext uri="{FF2B5EF4-FFF2-40B4-BE49-F238E27FC236}">
                <a16:creationId xmlns:a16="http://schemas.microsoft.com/office/drawing/2014/main" id="{7EE7F29C-D430-489A-AD38-4DAA42AD3D27}"/>
              </a:ext>
            </a:extLst>
          </p:cNvPr>
          <p:cNvSpPr txBox="1"/>
          <p:nvPr/>
        </p:nvSpPr>
        <p:spPr>
          <a:xfrm>
            <a:off x="5429250" y="926696"/>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6" name="テキスト ボックス 15">
            <a:extLst>
              <a:ext uri="{FF2B5EF4-FFF2-40B4-BE49-F238E27FC236}">
                <a16:creationId xmlns:a16="http://schemas.microsoft.com/office/drawing/2014/main" id="{4C1E33F5-57D9-4EBB-B1A2-D23BA95C6378}"/>
              </a:ext>
            </a:extLst>
          </p:cNvPr>
          <p:cNvSpPr txBox="1"/>
          <p:nvPr/>
        </p:nvSpPr>
        <p:spPr>
          <a:xfrm>
            <a:off x="552619" y="6179378"/>
            <a:ext cx="721256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B052A1"/>
                </a:solidFill>
                <a:effectLst/>
                <a:latin typeface="Consolas" panose="020B0609020204030204" pitchFamily="49" charset="0"/>
              </a:rPr>
              <a:t>const</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値を更新する関数</a:t>
            </a:r>
            <a:r>
              <a:rPr lang="en-US" altLang="ja-JP" sz="2000" b="0">
                <a:solidFill>
                  <a:srgbClr val="1A1A1A"/>
                </a:solidFill>
                <a:effectLst/>
                <a:latin typeface="Consolas" panose="020B0609020204030204" pitchFamily="49" charset="0"/>
              </a:rPr>
              <a:t>] </a:t>
            </a:r>
            <a:r>
              <a:rPr lang="en-US" altLang="ja-JP" sz="2000" b="0">
                <a:solidFill>
                  <a:srgbClr val="A56416"/>
                </a:solidFill>
                <a:effectLst/>
                <a:latin typeface="Consolas" panose="020B0609020204030204" pitchFamily="49" charset="0"/>
              </a:rPr>
              <a:t>=</a:t>
            </a:r>
            <a:r>
              <a:rPr lang="ja-JP" altLang="en-US" sz="2000" b="0">
                <a:solidFill>
                  <a:srgbClr val="1A1A1A"/>
                </a:solidFill>
                <a:effectLst/>
                <a:latin typeface="Consolas" panose="020B0609020204030204" pitchFamily="49" charset="0"/>
              </a:rPr>
              <a:t> </a:t>
            </a:r>
            <a:r>
              <a:rPr lang="en-US" altLang="ja-JP" sz="2000" b="0">
                <a:solidFill>
                  <a:srgbClr val="C94824"/>
                </a:solidFill>
                <a:effectLst/>
                <a:latin typeface="Consolas" panose="020B0609020204030204" pitchFamily="49" charset="0"/>
              </a:rPr>
              <a:t>useState</a:t>
            </a:r>
            <a:r>
              <a:rPr lang="en-US" altLang="ja-JP" sz="2000" b="0">
                <a:solidFill>
                  <a:srgbClr val="1A1A1A"/>
                </a:solidFill>
                <a:effectLst/>
                <a:latin typeface="Consolas" panose="020B0609020204030204" pitchFamily="49" charset="0"/>
              </a:rPr>
              <a:t>&lt;</a:t>
            </a:r>
            <a:r>
              <a:rPr lang="ja-JP" altLang="en-US" sz="2000" b="0">
                <a:solidFill>
                  <a:srgbClr val="A56416"/>
                </a:solidFill>
                <a:effectLst/>
                <a:latin typeface="Consolas" panose="020B0609020204030204" pitchFamily="49" charset="0"/>
              </a:rPr>
              <a:t>型</a:t>
            </a:r>
            <a:r>
              <a:rPr lang="en-US" altLang="ja-JP" sz="2000" b="0">
                <a:solidFill>
                  <a:srgbClr val="1A1A1A"/>
                </a:solidFill>
                <a:effectLst/>
                <a:latin typeface="Consolas" panose="020B0609020204030204" pitchFamily="49" charset="0"/>
              </a:rPr>
              <a:t>&gt;(</a:t>
            </a:r>
            <a:r>
              <a:rPr lang="ja-JP" altLang="en-US" sz="2000" b="0">
                <a:solidFill>
                  <a:srgbClr val="3778B7"/>
                </a:solidFill>
                <a:effectLst/>
                <a:latin typeface="Consolas" panose="020B0609020204030204" pitchFamily="49" charset="0"/>
              </a:rPr>
              <a:t>初期値</a:t>
            </a:r>
            <a:r>
              <a:rPr lang="en-US" altLang="ja-JP" sz="2000" b="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189506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Zoom</a:t>
            </a:r>
            <a:r>
              <a:rPr kumimoji="1" lang="ja-JP" altLang="en-US" sz="2000">
                <a:latin typeface="Meiryo UI" panose="020B0604030504040204" pitchFamily="50" charset="-128"/>
                <a:ea typeface="Meiryo UI" panose="020B0604030504040204" pitchFamily="50" charset="-128"/>
              </a:rPr>
              <a:t>で名前（ニックネームも可）を分かるようにしてください。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オンライン開催なので</a:t>
            </a:r>
            <a:r>
              <a:rPr kumimoji="1" lang="ja-JP" altLang="en-US" sz="200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a:latin typeface="Meiryo UI" panose="020B0604030504040204" pitchFamily="50" charset="-128"/>
                <a:ea typeface="Meiryo UI" panose="020B0604030504040204" pitchFamily="50" charset="-128"/>
              </a:rPr>
              <a:t>でお願いします！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周りの音が入り込まないようにお願いします。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今後の改善等に活用したいので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ハンズオン終了後の</a:t>
            </a:r>
            <a:r>
              <a:rPr kumimoji="1" lang="ja-JP" altLang="en-US" sz="200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a:latin typeface="Meiryo UI" panose="020B0604030504040204" pitchFamily="50" charset="-128"/>
                <a:ea typeface="Meiryo UI" panose="020B0604030504040204" pitchFamily="50" charset="-128"/>
              </a:rPr>
              <a:t>をお願いします。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2DA2C6F7-7828-477B-AF6E-91BF7F8E9F8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39FB98B-E8E5-490C-9572-98297909A74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入力データを受け取る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552619" y="1080585"/>
            <a:ext cx="5724356"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 } from '@react-navigation/native';</a:t>
            </a:r>
          </a:p>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 from 'react-native‘;</a:t>
            </a:r>
          </a:p>
          <a:p>
            <a:r>
              <a:rPr lang="ja-JP" altLang="en-US" sz="900" b="0" dirty="0">
                <a:solidFill>
                  <a:srgbClr val="B052A1"/>
                </a:solidFill>
                <a:effectLst/>
                <a:latin typeface="Consolas" panose="020B0609020204030204" pitchFamily="49" charset="0"/>
              </a:rPr>
              <a:t>：</a:t>
            </a:r>
            <a:endParaRPr lang="en-US" altLang="ja-JP" sz="900" b="0" dirty="0">
              <a:solidFill>
                <a:srgbClr val="B052A1"/>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 =&gt;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&lt;Image </a:t>
            </a:r>
            <a:r>
              <a:rPr lang="en-US" altLang="ja-JP" sz="900" b="0" dirty="0" err="1">
                <a:solidFill>
                  <a:schemeClr val="bg1">
                    <a:lumMod val="65000"/>
                  </a:schemeClr>
                </a:solidFill>
                <a:effectLst/>
                <a:latin typeface="Consolas" panose="020B0609020204030204" pitchFamily="49" charset="0"/>
              </a:rPr>
              <a: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styles.image</a:t>
            </a:r>
            <a:r>
              <a:rPr lang="en-US" altLang="ja-JP" sz="900" b="0" dirty="0">
                <a:solidFill>
                  <a:schemeClr val="bg1">
                    <a:lumMod val="65000"/>
                  </a:schemeClr>
                </a:solidFill>
                <a:effectLst/>
                <a:latin typeface="Consolas" panose="020B0609020204030204" pitchFamily="49" charset="0"/>
              </a:rPr>
              <a:t>} source={</a:t>
            </a:r>
            <a:r>
              <a:rPr lang="en-US" altLang="ja-JP" sz="900" b="0">
                <a:solidFill>
                  <a:schemeClr val="bg1">
                    <a:lumMod val="65000"/>
                  </a:schemeClr>
                </a:solidFill>
                <a:effectLst/>
                <a:latin typeface="Consolas" panose="020B0609020204030204" pitchFamily="49" charset="0"/>
              </a:rPr>
              <a:t>require('../</a:t>
            </a:r>
            <a:r>
              <a:rPr lang="en-US" altLang="ja-JP" sz="900" b="0" dirty="0">
                <a:solidFill>
                  <a:schemeClr val="bg1">
                    <a:lumMod val="65000"/>
                  </a:schemeClr>
                </a:solidFill>
                <a:effectLst/>
                <a:latin typeface="Consolas" panose="020B0609020204030204" pitchFamily="49" charset="0"/>
              </a:rPr>
              <a:t>assets/logo.png')}</a:t>
            </a:r>
          </a:p>
          <a:p>
            <a:r>
              <a:rPr lang="en-US" altLang="ja-JP" sz="900" b="0" dirty="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style={styles.image} </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}&gt;User name&lt;/Text&gt;</a:t>
            </a:r>
          </a:p>
          <a:p>
            <a:r>
              <a:rPr lang="en-US" altLang="ja-JP" sz="900" b="0" dirty="0">
                <a:solidFill>
                  <a:schemeClr val="bg1">
                    <a:lumMod val="65000"/>
                  </a:schemeClr>
                </a:solidFill>
                <a:effectLst/>
                <a:latin typeface="Consolas" panose="020B0609020204030204" pitchFamily="49" charset="0"/>
              </a:rPr>
              <a:t>      &lt;Input </a:t>
            </a:r>
            <a:r>
              <a:rPr lang="en-US" altLang="ja-JP" sz="900" b="0">
                <a:solidFill>
                  <a:schemeClr val="bg1">
                    <a:lumMod val="65000"/>
                  </a:schemeClr>
                </a:solidFill>
                <a:effectLst/>
                <a:latin typeface="Consolas" panose="020B0609020204030204" pitchFamily="49" charset="0"/>
              </a:rPr>
              <a:t>placeholder=“Your </a:t>
            </a:r>
            <a:r>
              <a:rPr lang="en-US" altLang="ja-JP" sz="900" b="0" dirty="0">
                <a:solidFill>
                  <a:schemeClr val="bg1">
                    <a:lumMod val="65000"/>
                  </a:schemeClr>
                </a:solidFill>
                <a:effectLst/>
                <a:latin typeface="Consolas" panose="020B0609020204030204" pitchFamily="49" charset="0"/>
              </a:rPr>
              <a:t>name"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onChangeText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setUserName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}&gt;Password&lt;/Text&gt;</a:t>
            </a:r>
          </a:p>
          <a:p>
            <a:r>
              <a:rPr lang="en-US" altLang="ja-JP" sz="900" b="0" dirty="0">
                <a:solidFill>
                  <a:schemeClr val="bg1">
                    <a:lumMod val="65000"/>
                  </a:schemeClr>
                </a:solidFill>
                <a:effectLst/>
                <a:latin typeface="Consolas" panose="020B0609020204030204" pitchFamily="49" charset="0"/>
              </a:rPr>
              <a:t>      &lt;Input </a:t>
            </a:r>
            <a:r>
              <a:rPr lang="en-US" altLang="ja-JP" sz="900" b="0">
                <a:solidFill>
                  <a:schemeClr val="bg1">
                    <a:lumMod val="65000"/>
                  </a:schemeClr>
                </a:solidFill>
                <a:effectLst/>
                <a:latin typeface="Consolas" panose="020B0609020204030204" pitchFamily="49" charset="0"/>
              </a:rPr>
              <a:t>placeholder=“Password" </a:t>
            </a:r>
            <a:r>
              <a:rPr lang="en-US" altLang="ja-JP" sz="900" b="0">
                <a:solidFill>
                  <a:srgbClr val="B052A1"/>
                </a:solidFill>
                <a:effectLst/>
                <a:latin typeface="Consolas" panose="020B0609020204030204" pitchFamily="49" charset="0"/>
              </a:rPr>
              <a:t>secureTextEntry</a:t>
            </a:r>
            <a:endParaRPr lang="en-US" altLang="ja-JP" sz="900" b="0">
              <a:solidFill>
                <a:schemeClr val="bg1">
                  <a:lumMod val="65000"/>
                </a:schemeClr>
              </a:solidFill>
              <a:effectLst/>
              <a:latin typeface="Consolas" panose="020B0609020204030204" pitchFamily="49" charset="0"/>
            </a:endParaRPr>
          </a:p>
          <a:p>
            <a:r>
              <a:rPr lang="en-US" altLang="ja-JP" sz="900">
                <a:solidFill>
                  <a:srgbClr val="3778B7"/>
                </a:solidFill>
                <a:latin typeface="Consolas" panose="020B0609020204030204" pitchFamily="49" charset="0"/>
              </a:rPr>
              <a:t>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password</a:t>
            </a:r>
            <a:r>
              <a:rPr lang="en-US" altLang="ja-JP" sz="900" b="0">
                <a:solidFill>
                  <a:srgbClr val="428226"/>
                </a:solidFill>
                <a:effectLst/>
                <a:latin typeface="Consolas" panose="020B0609020204030204" pitchFamily="49" charset="0"/>
              </a:rPr>
              <a:t>}</a:t>
            </a:r>
            <a:r>
              <a:rPr lang="en-US" altLang="ja-JP" sz="900">
                <a:solidFill>
                  <a:srgbClr val="1A1A1A"/>
                </a:solidFill>
                <a:latin typeface="Consolas" panose="020B0609020204030204" pitchFamily="49" charset="0"/>
              </a:rPr>
              <a:t> </a:t>
            </a:r>
            <a:r>
              <a:rPr lang="en-US" altLang="ja-JP" sz="900" b="0">
                <a:solidFill>
                  <a:srgbClr val="B052A1"/>
                </a:solidFill>
                <a:effectLst/>
                <a:latin typeface="Consolas" panose="020B0609020204030204" pitchFamily="49" charset="0"/>
              </a:rPr>
              <a:t>onChangeText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setPassword</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&lt;Button title="Login" </a:t>
            </a:r>
            <a:r>
              <a:rPr lang="en-US" altLang="ja-JP" sz="900" b="0" dirty="0" err="1">
                <a:solidFill>
                  <a:schemeClr val="bg1">
                    <a:lumMod val="65000"/>
                  </a:schemeClr>
                </a:solidFill>
                <a:effectLst/>
                <a:latin typeface="Consolas" panose="020B0609020204030204" pitchFamily="49" charset="0"/>
              </a:rPr>
              <a:t>onPress</a:t>
            </a:r>
            <a:r>
              <a:rPr lang="en-US" altLang="ja-JP" sz="900" b="0" dirty="0">
                <a:solidFill>
                  <a:schemeClr val="bg1">
                    <a:lumMod val="65000"/>
                  </a:schemeClr>
                </a:solidFill>
                <a:effectLst/>
                <a:latin typeface="Consolas" panose="020B0609020204030204" pitchFamily="49" charset="0"/>
              </a:rPr>
              <a:t>={login} /&gt;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2676525" y="4990339"/>
            <a:ext cx="4102917" cy="979435"/>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入力データやユーザ操作で変化する値は状態として保持します。</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フックと呼ばれる</a:t>
            </a:r>
            <a:r>
              <a:rPr kumimoji="1" lang="en-US" altLang="ja-JP" sz="1600">
                <a:solidFill>
                  <a:schemeClr val="bg1"/>
                </a:solidFill>
                <a:latin typeface="Meiryo UI" panose="020B0604030504040204" pitchFamily="50" charset="-128"/>
                <a:ea typeface="Meiryo UI" panose="020B0604030504040204" pitchFamily="50" charset="-128"/>
              </a:rPr>
              <a:t>useState</a:t>
            </a:r>
            <a:r>
              <a:rPr kumimoji="1" lang="ja-JP" altLang="en-US" sz="1600">
                <a:solidFill>
                  <a:schemeClr val="bg1"/>
                </a:solidFill>
                <a:latin typeface="Meiryo UI" panose="020B0604030504040204" pitchFamily="50" charset="-128"/>
                <a:ea typeface="Meiryo UI" panose="020B0604030504040204" pitchFamily="50" charset="-128"/>
              </a:rPr>
              <a:t>関数を使用して実装します。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5C53DED5-FF50-4944-AC63-92F3C623350D}"/>
              </a:ext>
            </a:extLst>
          </p:cNvPr>
          <p:cNvPicPr>
            <a:picLocks noChangeAspect="1"/>
          </p:cNvPicPr>
          <p:nvPr/>
        </p:nvPicPr>
        <p:blipFill>
          <a:blip r:embed="rId3"/>
          <a:stretch>
            <a:fillRect/>
          </a:stretch>
        </p:blipFill>
        <p:spPr>
          <a:xfrm>
            <a:off x="8172845" y="775141"/>
            <a:ext cx="2475707" cy="5307718"/>
          </a:xfrm>
          <a:prstGeom prst="rect">
            <a:avLst/>
          </a:prstGeom>
        </p:spPr>
      </p:pic>
      <p:sp>
        <p:nvSpPr>
          <p:cNvPr id="14" name="テキスト ボックス 13">
            <a:extLst>
              <a:ext uri="{FF2B5EF4-FFF2-40B4-BE49-F238E27FC236}">
                <a16:creationId xmlns:a16="http://schemas.microsoft.com/office/drawing/2014/main" id="{7EE7F29C-D430-489A-AD38-4DAA42AD3D27}"/>
              </a:ext>
            </a:extLst>
          </p:cNvPr>
          <p:cNvSpPr txBox="1"/>
          <p:nvPr/>
        </p:nvSpPr>
        <p:spPr>
          <a:xfrm>
            <a:off x="5429250" y="926696"/>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6" name="テキスト ボックス 15">
            <a:extLst>
              <a:ext uri="{FF2B5EF4-FFF2-40B4-BE49-F238E27FC236}">
                <a16:creationId xmlns:a16="http://schemas.microsoft.com/office/drawing/2014/main" id="{4C1E33F5-57D9-4EBB-B1A2-D23BA95C6378}"/>
              </a:ext>
            </a:extLst>
          </p:cNvPr>
          <p:cNvSpPr txBox="1"/>
          <p:nvPr/>
        </p:nvSpPr>
        <p:spPr>
          <a:xfrm>
            <a:off x="552619" y="6179378"/>
            <a:ext cx="721256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B052A1"/>
                </a:solidFill>
                <a:effectLst/>
                <a:latin typeface="Consolas" panose="020B0609020204030204" pitchFamily="49" charset="0"/>
              </a:rPr>
              <a:t>const</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値を更新する関数</a:t>
            </a:r>
            <a:r>
              <a:rPr lang="en-US" altLang="ja-JP" sz="2000" b="0">
                <a:solidFill>
                  <a:srgbClr val="1A1A1A"/>
                </a:solidFill>
                <a:effectLst/>
                <a:latin typeface="Consolas" panose="020B0609020204030204" pitchFamily="49" charset="0"/>
              </a:rPr>
              <a:t>] </a:t>
            </a:r>
            <a:r>
              <a:rPr lang="en-US" altLang="ja-JP" sz="2000" b="0">
                <a:solidFill>
                  <a:srgbClr val="A56416"/>
                </a:solidFill>
                <a:effectLst/>
                <a:latin typeface="Consolas" panose="020B0609020204030204" pitchFamily="49" charset="0"/>
              </a:rPr>
              <a:t>=</a:t>
            </a:r>
            <a:r>
              <a:rPr lang="ja-JP" altLang="en-US" sz="2000" b="0">
                <a:solidFill>
                  <a:srgbClr val="1A1A1A"/>
                </a:solidFill>
                <a:effectLst/>
                <a:latin typeface="Consolas" panose="020B0609020204030204" pitchFamily="49" charset="0"/>
              </a:rPr>
              <a:t> </a:t>
            </a:r>
            <a:r>
              <a:rPr lang="en-US" altLang="ja-JP" sz="2000" b="0">
                <a:solidFill>
                  <a:srgbClr val="C94824"/>
                </a:solidFill>
                <a:effectLst/>
                <a:latin typeface="Consolas" panose="020B0609020204030204" pitchFamily="49" charset="0"/>
              </a:rPr>
              <a:t>useState</a:t>
            </a:r>
            <a:r>
              <a:rPr lang="en-US" altLang="ja-JP" sz="2000" b="0">
                <a:solidFill>
                  <a:srgbClr val="1A1A1A"/>
                </a:solidFill>
                <a:effectLst/>
                <a:latin typeface="Consolas" panose="020B0609020204030204" pitchFamily="49" charset="0"/>
              </a:rPr>
              <a:t>&lt;</a:t>
            </a:r>
            <a:r>
              <a:rPr lang="ja-JP" altLang="en-US" sz="2000" b="0">
                <a:solidFill>
                  <a:srgbClr val="A56416"/>
                </a:solidFill>
                <a:effectLst/>
                <a:latin typeface="Consolas" panose="020B0609020204030204" pitchFamily="49" charset="0"/>
              </a:rPr>
              <a:t>型</a:t>
            </a:r>
            <a:r>
              <a:rPr lang="en-US" altLang="ja-JP" sz="2000" b="0">
                <a:solidFill>
                  <a:srgbClr val="1A1A1A"/>
                </a:solidFill>
                <a:effectLst/>
                <a:latin typeface="Consolas" panose="020B0609020204030204" pitchFamily="49" charset="0"/>
              </a:rPr>
              <a:t>&gt;(</a:t>
            </a:r>
            <a:r>
              <a:rPr lang="ja-JP" altLang="en-US" sz="2000" b="0">
                <a:solidFill>
                  <a:srgbClr val="3778B7"/>
                </a:solidFill>
                <a:effectLst/>
                <a:latin typeface="Consolas" panose="020B0609020204030204" pitchFamily="49" charset="0"/>
              </a:rPr>
              <a:t>初期値</a:t>
            </a:r>
            <a:r>
              <a:rPr lang="en-US" altLang="ja-JP" sz="2000" b="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8989799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FABF9FE-E635-4061-A24B-AD84A18CDDCB}"/>
              </a:ext>
            </a:extLst>
          </p:cNvPr>
          <p:cNvPicPr>
            <a:picLocks noChangeAspect="1"/>
          </p:cNvPicPr>
          <p:nvPr/>
        </p:nvPicPr>
        <p:blipFill>
          <a:blip r:embed="rId3"/>
          <a:stretch>
            <a:fillRect/>
          </a:stretch>
        </p:blipFill>
        <p:spPr>
          <a:xfrm>
            <a:off x="8172844" y="775142"/>
            <a:ext cx="2475707" cy="5307718"/>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入力されたらボタンを押せるようにする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1575970" y="1872871"/>
            <a:ext cx="6000487" cy="253915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 </a:t>
            </a:r>
            <a:r>
              <a:rPr lang="en-US" altLang="ja-JP" sz="900" b="0">
                <a:solidFill>
                  <a:srgbClr val="3778B7"/>
                </a:solidFill>
                <a:effectLst/>
                <a:latin typeface="Consolas" panose="020B0609020204030204" pitchFamily="49" charset="0"/>
              </a:rPr>
              <a:t>useMemo</a:t>
            </a:r>
            <a:r>
              <a:rPr lang="en-US" altLang="ja-JP" sz="900" b="0">
                <a:solidFill>
                  <a:schemeClr val="bg1">
                    <a:lumMod val="65000"/>
                  </a:schemeClr>
                </a:solidFill>
                <a:effectLst/>
                <a:latin typeface="Consolas" panose="020B0609020204030204" pitchFamily="49" charset="0"/>
              </a:rPr>
              <a:t>, useState } from 'react';</a:t>
            </a:r>
            <a:endParaRPr lang="en-US" altLang="ja-JP" sz="900">
              <a:solidFill>
                <a:schemeClr val="bg1">
                  <a:lumMod val="65000"/>
                </a:schemeClr>
              </a:solidFill>
              <a:latin typeface="Consolas" panose="020B0609020204030204" pitchFamily="49" charset="0"/>
            </a:endParaRPr>
          </a:p>
          <a:p>
            <a:r>
              <a:rPr lang="ja-JP" altLang="en-US" sz="900">
                <a:solidFill>
                  <a:schemeClr val="bg1">
                    <a:lumMod val="65000"/>
                  </a:schemeClr>
                </a:solidFill>
                <a:latin typeface="Consolas" panose="020B0609020204030204" pitchFamily="49" charset="0"/>
              </a:rPr>
              <a:t>：</a:t>
            </a:r>
            <a:endParaRPr lang="en-US" altLang="ja-JP" sz="900">
              <a:solidFill>
                <a:schemeClr val="bg1">
                  <a:lumMod val="65000"/>
                </a:schemeClr>
              </a:solidFill>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endParaRPr lang="en-US" altLang="ja-JP" sz="900">
              <a:solidFill>
                <a:srgbClr val="B052A1"/>
              </a:solidFill>
              <a:latin typeface="Consolas" panose="020B0609020204030204" pitchFamily="49" charset="0"/>
            </a:endParaRPr>
          </a:p>
          <a:p>
            <a:r>
              <a:rPr lang="en-US" altLang="ja-JP" sz="900" b="0">
                <a:solidFill>
                  <a:srgbClr val="B052A1"/>
                </a:solidFill>
                <a:effectLst/>
                <a:latin typeface="Consolas" panose="020B0609020204030204" pitchFamily="49" charset="0"/>
              </a:rPr>
              <a:t>  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invalid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useMemo</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title="Login" onPress={login}</a:t>
            </a:r>
            <a:r>
              <a:rPr lang="en-US" altLang="ja-JP" sz="900" b="0">
                <a:solidFill>
                  <a:srgbClr val="B052A1"/>
                </a:solidFill>
                <a:effectLst/>
                <a:latin typeface="Consolas" panose="020B0609020204030204" pitchFamily="49" charset="0"/>
              </a:rPr>
              <a:t> disabled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invalid</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1543449" y="4755913"/>
            <a:ext cx="6000486"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memo</a:t>
            </a:r>
            <a:r>
              <a:rPr kumimoji="1" lang="ja-JP" altLang="en-US" sz="160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第二引数で渡した値が変更されたら第一引数の式が再評価されます。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27089630-D3A0-4E04-886B-FDCAF67760E9}"/>
              </a:ext>
            </a:extLst>
          </p:cNvPr>
          <p:cNvSpPr txBox="1"/>
          <p:nvPr/>
        </p:nvSpPr>
        <p:spPr>
          <a:xfrm>
            <a:off x="4656292" y="1718982"/>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36242126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B2B2DD47-AFBC-4827-AF96-3A7BD40A3DE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1FCB059-405B-444E-9732-7BAFBD4586B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4" name="図 3">
            <a:extLst>
              <a:ext uri="{FF2B5EF4-FFF2-40B4-BE49-F238E27FC236}">
                <a16:creationId xmlns:a16="http://schemas.microsoft.com/office/drawing/2014/main" id="{2FABF9FE-E635-4061-A24B-AD84A18CDDCB}"/>
              </a:ext>
            </a:extLst>
          </p:cNvPr>
          <p:cNvPicPr>
            <a:picLocks noChangeAspect="1"/>
          </p:cNvPicPr>
          <p:nvPr/>
        </p:nvPicPr>
        <p:blipFill>
          <a:blip r:embed="rId3"/>
          <a:stretch>
            <a:fillRect/>
          </a:stretch>
        </p:blipFill>
        <p:spPr>
          <a:xfrm>
            <a:off x="8172844" y="775142"/>
            <a:ext cx="2475707" cy="5307718"/>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入力されたらボタンを押せるようにする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1575970" y="1872871"/>
            <a:ext cx="6000487" cy="253915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 </a:t>
            </a:r>
            <a:r>
              <a:rPr lang="en-US" altLang="ja-JP" sz="900" b="0">
                <a:solidFill>
                  <a:srgbClr val="3778B7"/>
                </a:solidFill>
                <a:effectLst/>
                <a:latin typeface="Consolas" panose="020B0609020204030204" pitchFamily="49" charset="0"/>
              </a:rPr>
              <a:t>useMemo</a:t>
            </a:r>
            <a:r>
              <a:rPr lang="en-US" altLang="ja-JP" sz="900" b="0">
                <a:solidFill>
                  <a:schemeClr val="bg1">
                    <a:lumMod val="65000"/>
                  </a:schemeClr>
                </a:solidFill>
                <a:effectLst/>
                <a:latin typeface="Consolas" panose="020B0609020204030204" pitchFamily="49" charset="0"/>
              </a:rPr>
              <a:t>, useState } from 'react';</a:t>
            </a:r>
            <a:endParaRPr lang="en-US" altLang="ja-JP" sz="900">
              <a:solidFill>
                <a:schemeClr val="bg1">
                  <a:lumMod val="65000"/>
                </a:schemeClr>
              </a:solidFill>
              <a:latin typeface="Consolas" panose="020B0609020204030204" pitchFamily="49" charset="0"/>
            </a:endParaRPr>
          </a:p>
          <a:p>
            <a:r>
              <a:rPr lang="ja-JP" altLang="en-US" sz="900">
                <a:solidFill>
                  <a:schemeClr val="bg1">
                    <a:lumMod val="65000"/>
                  </a:schemeClr>
                </a:solidFill>
                <a:latin typeface="Consolas" panose="020B0609020204030204" pitchFamily="49" charset="0"/>
              </a:rPr>
              <a:t>：</a:t>
            </a:r>
            <a:endParaRPr lang="en-US" altLang="ja-JP" sz="900">
              <a:solidFill>
                <a:schemeClr val="bg1">
                  <a:lumMod val="65000"/>
                </a:schemeClr>
              </a:solidFill>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endParaRPr lang="en-US" altLang="ja-JP" sz="900">
              <a:solidFill>
                <a:srgbClr val="B052A1"/>
              </a:solidFill>
              <a:latin typeface="Consolas" panose="020B0609020204030204" pitchFamily="49" charset="0"/>
            </a:endParaRPr>
          </a:p>
          <a:p>
            <a:r>
              <a:rPr lang="en-US" altLang="ja-JP" sz="900" b="0">
                <a:solidFill>
                  <a:srgbClr val="B052A1"/>
                </a:solidFill>
                <a:effectLst/>
                <a:latin typeface="Consolas" panose="020B0609020204030204" pitchFamily="49" charset="0"/>
              </a:rPr>
              <a:t>  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invalid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useMemo</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title="Login" onPress={login}</a:t>
            </a:r>
            <a:r>
              <a:rPr lang="en-US" altLang="ja-JP" sz="900" b="0">
                <a:solidFill>
                  <a:srgbClr val="B052A1"/>
                </a:solidFill>
                <a:effectLst/>
                <a:latin typeface="Consolas" panose="020B0609020204030204" pitchFamily="49" charset="0"/>
              </a:rPr>
              <a:t> disabled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invalid</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1543449" y="4755913"/>
            <a:ext cx="6000486"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memo</a:t>
            </a:r>
            <a:r>
              <a:rPr kumimoji="1" lang="ja-JP" altLang="en-US" sz="160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第二引数で渡した値が変更されたら第一引数の式が再評価されます。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27089630-D3A0-4E04-886B-FDCAF67760E9}"/>
              </a:ext>
            </a:extLst>
          </p:cNvPr>
          <p:cNvSpPr txBox="1"/>
          <p:nvPr/>
        </p:nvSpPr>
        <p:spPr>
          <a:xfrm>
            <a:off x="4656292" y="1718982"/>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21524563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ログイン状態のように複数のコンポーネントで共有したいデータは</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コンテクストと呼ばれる</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が提供する仕組みを使用して保持します。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コンテクストには共有したいデータだけでなく、データに関連する処理を持たせることもできます。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コンテクスト</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
        <p:nvSpPr>
          <p:cNvPr id="9" name="四角形: 角を丸くする 8">
            <a:extLst>
              <a:ext uri="{FF2B5EF4-FFF2-40B4-BE49-F238E27FC236}">
                <a16:creationId xmlns:a16="http://schemas.microsoft.com/office/drawing/2014/main" id="{6B38BE91-AC64-44FB-B261-3C6F031588CE}"/>
              </a:ext>
            </a:extLst>
          </p:cNvPr>
          <p:cNvSpPr/>
          <p:nvPr/>
        </p:nvSpPr>
        <p:spPr>
          <a:xfrm>
            <a:off x="4473915" y="3507445"/>
            <a:ext cx="1685925" cy="1590675"/>
          </a:xfrm>
          <a:prstGeom prst="roundRect">
            <a:avLst>
              <a:gd name="adj" fmla="val 4329"/>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コンテクスト</a:t>
            </a:r>
            <a:endParaRPr kumimoji="1" lang="en-US" altLang="ja-JP" u="sng">
              <a:latin typeface="Meiryo UI" panose="020B0604030504040204" pitchFamily="50" charset="-128"/>
              <a:ea typeface="Meiryo UI" panose="020B0604030504040204" pitchFamily="50" charset="-128"/>
            </a:endParaRPr>
          </a:p>
          <a:p>
            <a:pPr algn="ctr"/>
            <a:endParaRPr kumimoji="1" lang="en-US" altLang="ja-JP">
              <a:latin typeface="Meiryo UI" panose="020B0604030504040204" pitchFamily="50" charset="-128"/>
              <a:ea typeface="Meiryo UI" panose="020B0604030504040204" pitchFamily="50" charset="-128"/>
            </a:endParaRPr>
          </a:p>
          <a:p>
            <a:pPr algn="ctr"/>
            <a:r>
              <a:rPr kumimoji="1" lang="ja-JP" altLang="en-US">
                <a:latin typeface="Meiryo UI" panose="020B0604030504040204" pitchFamily="50" charset="-128"/>
                <a:ea typeface="Meiryo UI" panose="020B0604030504040204" pitchFamily="50" charset="-128"/>
              </a:rPr>
              <a:t>共有データ</a:t>
            </a:r>
            <a:endParaRPr kumimoji="1" lang="en-US" altLang="ja-JP">
              <a:latin typeface="Meiryo UI" panose="020B0604030504040204" pitchFamily="50" charset="-128"/>
              <a:ea typeface="Meiryo UI" panose="020B0604030504040204" pitchFamily="50" charset="-128"/>
            </a:endParaRPr>
          </a:p>
          <a:p>
            <a:pPr algn="ctr"/>
            <a:r>
              <a:rPr kumimoji="1" lang="ja-JP" altLang="en-US">
                <a:latin typeface="Meiryo UI" panose="020B0604030504040204" pitchFamily="50" charset="-128"/>
                <a:ea typeface="Meiryo UI" panose="020B0604030504040204" pitchFamily="50" charset="-128"/>
              </a:rPr>
              <a:t>関連する処理</a:t>
            </a:r>
          </a:p>
        </p:txBody>
      </p:sp>
      <p:sp>
        <p:nvSpPr>
          <p:cNvPr id="12" name="四角形: 角を丸くする 11">
            <a:extLst>
              <a:ext uri="{FF2B5EF4-FFF2-40B4-BE49-F238E27FC236}">
                <a16:creationId xmlns:a16="http://schemas.microsoft.com/office/drawing/2014/main" id="{679B2B65-AA2C-482C-B876-2DEC168F8704}"/>
              </a:ext>
            </a:extLst>
          </p:cNvPr>
          <p:cNvSpPr/>
          <p:nvPr/>
        </p:nvSpPr>
        <p:spPr>
          <a:xfrm>
            <a:off x="892515" y="30264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FECBDFE0-778A-49E6-8413-21A52404F3A7}"/>
              </a:ext>
            </a:extLst>
          </p:cNvPr>
          <p:cNvSpPr/>
          <p:nvPr/>
        </p:nvSpPr>
        <p:spPr>
          <a:xfrm>
            <a:off x="892515" y="39408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sp>
        <p:nvSpPr>
          <p:cNvPr id="16" name="四角形: 角を丸くする 15">
            <a:extLst>
              <a:ext uri="{FF2B5EF4-FFF2-40B4-BE49-F238E27FC236}">
                <a16:creationId xmlns:a16="http://schemas.microsoft.com/office/drawing/2014/main" id="{6DED3E37-D849-4AF2-A6D5-783AFEF89DDA}"/>
              </a:ext>
            </a:extLst>
          </p:cNvPr>
          <p:cNvSpPr/>
          <p:nvPr/>
        </p:nvSpPr>
        <p:spPr>
          <a:xfrm>
            <a:off x="892514" y="48552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cxnSp>
        <p:nvCxnSpPr>
          <p:cNvPr id="18" name="直線矢印コネクタ 17">
            <a:extLst>
              <a:ext uri="{FF2B5EF4-FFF2-40B4-BE49-F238E27FC236}">
                <a16:creationId xmlns:a16="http://schemas.microsoft.com/office/drawing/2014/main" id="{5549E453-54AC-47B6-9635-D10E0BEC59FF}"/>
              </a:ext>
            </a:extLst>
          </p:cNvPr>
          <p:cNvCxnSpPr>
            <a:cxnSpLocks/>
          </p:cNvCxnSpPr>
          <p:nvPr/>
        </p:nvCxnSpPr>
        <p:spPr>
          <a:xfrm>
            <a:off x="2730840" y="3388382"/>
            <a:ext cx="1590675" cy="45720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E4813848-1D27-4A8A-B71D-A1F1C40C3F8E}"/>
              </a:ext>
            </a:extLst>
          </p:cNvPr>
          <p:cNvSpPr/>
          <p:nvPr/>
        </p:nvSpPr>
        <p:spPr>
          <a:xfrm>
            <a:off x="4288177" y="5801959"/>
            <a:ext cx="2057400" cy="6002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BackendService</a:t>
            </a:r>
          </a:p>
        </p:txBody>
      </p:sp>
      <p:cxnSp>
        <p:nvCxnSpPr>
          <p:cNvPr id="28" name="直線矢印コネクタ 27">
            <a:extLst>
              <a:ext uri="{FF2B5EF4-FFF2-40B4-BE49-F238E27FC236}">
                <a16:creationId xmlns:a16="http://schemas.microsoft.com/office/drawing/2014/main" id="{D4CB3091-E9DB-40A2-BE8F-90682452948E}"/>
              </a:ext>
            </a:extLst>
          </p:cNvPr>
          <p:cNvCxnSpPr>
            <a:cxnSpLocks/>
          </p:cNvCxnSpPr>
          <p:nvPr/>
        </p:nvCxnSpPr>
        <p:spPr>
          <a:xfrm flipV="1">
            <a:off x="2730840" y="4217759"/>
            <a:ext cx="1590675" cy="85024"/>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3A1329F-45EB-42BF-9767-04D6FE67C1F2}"/>
              </a:ext>
            </a:extLst>
          </p:cNvPr>
          <p:cNvCxnSpPr>
            <a:cxnSpLocks/>
          </p:cNvCxnSpPr>
          <p:nvPr/>
        </p:nvCxnSpPr>
        <p:spPr>
          <a:xfrm flipV="1">
            <a:off x="2730840" y="4646782"/>
            <a:ext cx="1590675" cy="570401"/>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9350049F-3653-4F4A-B180-943A25A82B30}"/>
              </a:ext>
            </a:extLst>
          </p:cNvPr>
          <p:cNvCxnSpPr>
            <a:cxnSpLocks/>
          </p:cNvCxnSpPr>
          <p:nvPr/>
        </p:nvCxnSpPr>
        <p:spPr>
          <a:xfrm>
            <a:off x="5286375" y="5181600"/>
            <a:ext cx="0" cy="501296"/>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F3F47314-60EA-4C05-A109-45EE72A0E4F6}"/>
              </a:ext>
            </a:extLst>
          </p:cNvPr>
          <p:cNvSpPr txBox="1"/>
          <p:nvPr/>
        </p:nvSpPr>
        <p:spPr>
          <a:xfrm>
            <a:off x="6905626" y="3112961"/>
            <a:ext cx="2091400" cy="198515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Component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48" name="テキスト ボックス 47">
            <a:extLst>
              <a:ext uri="{FF2B5EF4-FFF2-40B4-BE49-F238E27FC236}">
                <a16:creationId xmlns:a16="http://schemas.microsoft.com/office/drawing/2014/main" id="{6130D75F-7482-4C73-8CB4-FD436504B46E}"/>
              </a:ext>
            </a:extLst>
          </p:cNvPr>
          <p:cNvSpPr txBox="1"/>
          <p:nvPr/>
        </p:nvSpPr>
        <p:spPr>
          <a:xfrm>
            <a:off x="9155363" y="3726674"/>
            <a:ext cx="2663325" cy="73866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a:t>
            </a:r>
          </a:p>
        </p:txBody>
      </p:sp>
      <p:sp>
        <p:nvSpPr>
          <p:cNvPr id="52" name="テキスト ボックス 51">
            <a:extLst>
              <a:ext uri="{FF2B5EF4-FFF2-40B4-BE49-F238E27FC236}">
                <a16:creationId xmlns:a16="http://schemas.microsoft.com/office/drawing/2014/main" id="{0FE122A7-47F2-476C-A24C-FC3ECAF2C4AF}"/>
              </a:ext>
            </a:extLst>
          </p:cNvPr>
          <p:cNvSpPr txBox="1"/>
          <p:nvPr/>
        </p:nvSpPr>
        <p:spPr>
          <a:xfrm>
            <a:off x="6905626" y="5376183"/>
            <a:ext cx="4783811"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ContextProvider</a:t>
            </a:r>
            <a:r>
              <a:rPr kumimoji="1" lang="ja-JP" altLang="en-US" sz="1600">
                <a:solidFill>
                  <a:schemeClr val="bg1"/>
                </a:solidFill>
                <a:latin typeface="Meiryo UI" panose="020B0604030504040204" pitchFamily="50" charset="-128"/>
                <a:ea typeface="Meiryo UI" panose="020B0604030504040204" pitchFamily="50" charset="-128"/>
              </a:rPr>
              <a:t>でコンテクストを使える状態にして、</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各コンポーネントでフックでコンテクストを取得して使います。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726191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ユーザ管理まわりのデータと処理をまとめた</a:t>
            </a:r>
            <a:r>
              <a:rPr kumimoji="1" lang="en-US" altLang="ja-JP" sz="2000">
                <a:highlight>
                  <a:srgbClr val="FFFF00"/>
                </a:highlight>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ログアウト処理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ユーザ名</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ログイン状態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src/contexts</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a:highlight>
                  <a:srgbClr val="FFFF00"/>
                </a:highlight>
                <a:latin typeface="Meiryo UI" panose="020B0604030504040204" pitchFamily="50" charset="-128"/>
                <a:ea typeface="Meiryo UI" panose="020B0604030504040204" pitchFamily="50" charset="-128"/>
              </a:rPr>
              <a:t>UserContext.tsx</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ユーザ管理</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Tree>
    <p:extLst>
      <p:ext uri="{BB962C8B-B14F-4D97-AF65-F5344CB8AC3E}">
        <p14:creationId xmlns:p14="http://schemas.microsoft.com/office/powerpoint/2010/main" val="2696115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UserContext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sp>
        <p:nvSpPr>
          <p:cNvPr id="2" name="テキスト ボックス 1">
            <a:extLst>
              <a:ext uri="{FF2B5EF4-FFF2-40B4-BE49-F238E27FC236}">
                <a16:creationId xmlns:a16="http://schemas.microsoft.com/office/drawing/2014/main" id="{7B9DFCA5-4259-4A89-8DEC-1FA7BFEE7873}"/>
              </a:ext>
            </a:extLst>
          </p:cNvPr>
          <p:cNvSpPr txBox="1"/>
          <p:nvPr/>
        </p:nvSpPr>
        <p:spPr>
          <a:xfrm>
            <a:off x="521613" y="867856"/>
            <a:ext cx="6219824" cy="5863144"/>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'../backend/BackendService'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class</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interface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Promise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void </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Promise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isLoggedIn</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boolean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createContext</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&gt;({} </a:t>
            </a:r>
            <a:r>
              <a:rPr lang="en-US" altLang="ja-JP" sz="900" b="0">
                <a:solidFill>
                  <a:srgbClr val="B052A1"/>
                </a:solidFill>
                <a:effectLst/>
                <a:latin typeface="Consolas" panose="020B0609020204030204" pitchFamily="49" charset="0"/>
              </a:rPr>
              <a:t>as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UserContextProvider</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children</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string</a:t>
            </a:r>
            <a:r>
              <a:rPr lang="en-US" altLang="ja-JP" sz="900" b="0">
                <a:solidFill>
                  <a:srgbClr val="1A1A1A"/>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try</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catch</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status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401</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throw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isLoggedIn: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contextValue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children</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24B7A297-8250-498A-B044-CC5B4DE822B6}"/>
              </a:ext>
            </a:extLst>
          </p:cNvPr>
          <p:cNvSpPr txBox="1"/>
          <p:nvPr/>
        </p:nvSpPr>
        <p:spPr>
          <a:xfrm>
            <a:off x="5667377" y="3271009"/>
            <a:ext cx="2733674"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コンテクストを取得するフック、</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コンテクストプロバイダー</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を実装して</a:t>
            </a:r>
            <a:r>
              <a:rPr kumimoji="1" lang="en-US" altLang="ja-JP" sz="1600">
                <a:solidFill>
                  <a:schemeClr val="bg1"/>
                </a:solidFill>
                <a:latin typeface="Meiryo UI" panose="020B0604030504040204" pitchFamily="50" charset="-128"/>
                <a:ea typeface="Meiryo UI" panose="020B0604030504040204" pitchFamily="50" charset="-128"/>
              </a:rPr>
              <a:t>export</a:t>
            </a:r>
            <a:r>
              <a:rPr kumimoji="1" lang="ja-JP" altLang="en-US" sz="1600">
                <a:solidFill>
                  <a:schemeClr val="bg1"/>
                </a:solidFill>
                <a:latin typeface="Meiryo UI" panose="020B0604030504040204" pitchFamily="50" charset="-128"/>
                <a:ea typeface="Meiryo UI" panose="020B0604030504040204" pitchFamily="50" charset="-128"/>
              </a:rPr>
              <a:t>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34A77C8-396A-4035-A9C0-7C49ED7C374D}"/>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17203943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からモックサーバの</a:t>
            </a:r>
            <a:r>
              <a:rPr kumimoji="1" lang="en-US" altLang="ja-JP" sz="2000" dirty="0">
                <a:latin typeface="Meiryo UI" panose="020B0604030504040204" pitchFamily="50" charset="-128"/>
                <a:ea typeface="Meiryo UI" panose="020B0604030504040204" pitchFamily="50" charset="-128"/>
              </a:rPr>
              <a:t>REST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を呼び出せるようにします。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ローカル</a:t>
            </a:r>
            <a:r>
              <a:rPr kumimoji="1" lang="en-US" altLang="ja-JP" sz="2000">
                <a:latin typeface="Meiryo UI" panose="020B0604030504040204" pitchFamily="50" charset="-128"/>
                <a:ea typeface="Meiryo UI" panose="020B0604030504040204" pitchFamily="50" charset="-128"/>
              </a:rPr>
              <a:t>PC</a:t>
            </a:r>
            <a:r>
              <a:rPr kumimoji="1" lang="ja-JP" altLang="en-US" sz="200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a:t>
            </a:r>
            <a:r>
              <a:rPr kumimoji="1" lang="ja-JP" altLang="en-US" sz="2000">
                <a:latin typeface="Meiryo UI" panose="020B0604030504040204" pitchFamily="50" charset="-128"/>
                <a:ea typeface="Meiryo UI" panose="020B0604030504040204" pitchFamily="50" charset="-128"/>
              </a:rPr>
              <a:t>確認し、次のソースの</a:t>
            </a:r>
            <a:r>
              <a:rPr kumimoji="1" lang="en-US" altLang="ja-JP" sz="2000">
                <a:latin typeface="Meiryo UI" panose="020B0604030504040204" pitchFamily="50" charset="-128"/>
                <a:ea typeface="Meiryo UI" panose="020B0604030504040204" pitchFamily="50" charset="-128"/>
              </a:rPr>
              <a:t>IP</a:t>
            </a:r>
            <a:r>
              <a:rPr kumimoji="1" lang="ja-JP" altLang="en-US" sz="2000">
                <a:latin typeface="Meiryo UI" panose="020B0604030504040204" pitchFamily="50" charset="-128"/>
                <a:ea typeface="Meiryo UI" panose="020B0604030504040204" pitchFamily="50" charset="-128"/>
              </a:rPr>
              <a:t>アドレスを</a:t>
            </a:r>
            <a:r>
              <a:rPr kumimoji="1" lang="ja-JP" altLang="en-US" sz="2000" dirty="0">
                <a:latin typeface="Meiryo UI" panose="020B0604030504040204" pitchFamily="50" charset="-128"/>
                <a:ea typeface="Meiryo UI" panose="020B0604030504040204" pitchFamily="50" charset="-128"/>
              </a:rPr>
              <a:t>変更</a:t>
            </a:r>
            <a:r>
              <a:rPr kumimoji="1" lang="ja-JP" altLang="en-US" sz="2000">
                <a:latin typeface="Meiryo UI" panose="020B0604030504040204" pitchFamily="50" charset="-128"/>
                <a:ea typeface="Meiryo UI" panose="020B0604030504040204" pitchFamily="50" charset="-128"/>
              </a:rPr>
              <a:t>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backend/generated-rest-client/runtime.ts </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の呼び出し先を変更する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25745" y="3163367"/>
            <a:ext cx="5689207" cy="1015663"/>
          </a:xfrm>
          <a:prstGeom prst="rect">
            <a:avLst/>
          </a:prstGeom>
          <a:solidFill>
            <a:schemeClr val="accent3">
              <a:lumMod val="20000"/>
              <a:lumOff val="80000"/>
            </a:schemeClr>
          </a:solidFill>
        </p:spPr>
        <p:txBody>
          <a:bodyPr wrap="square" bIns="0" rtlCol="0">
            <a:spAutoFit/>
          </a:bodyPr>
          <a:lstStyle/>
          <a:p>
            <a:r>
              <a:rPr lang="ja-JP" altLang="en-US" sz="900" b="0">
                <a:solidFill>
                  <a:srgbClr val="C7C4C2"/>
                </a:solidFill>
                <a:effectLst/>
                <a:latin typeface="Consolas" panose="020B0609020204030204" pitchFamily="49" charset="0"/>
              </a:rPr>
              <a:t>：</a:t>
            </a:r>
            <a:endParaRPr lang="en-US" altLang="ja-JP" sz="900" b="0">
              <a:solidFill>
                <a:srgbClr val="C7C4C2"/>
              </a:solidFill>
              <a:effectLst/>
              <a:latin typeface="Consolas" panose="020B0609020204030204" pitchFamily="49" charset="0"/>
            </a:endParaRPr>
          </a:p>
          <a:p>
            <a:endParaRPr lang="en-US" altLang="ja-JP" sz="900">
              <a:solidFill>
                <a:srgbClr val="C7C4C2"/>
              </a:solidFill>
              <a:latin typeface="Consolas" panose="020B0609020204030204" pitchFamily="49" charset="0"/>
            </a:endParaRPr>
          </a:p>
          <a:p>
            <a:r>
              <a:rPr lang="en-US" altLang="ja-JP" sz="900" b="0">
                <a:solidFill>
                  <a:srgbClr val="C7C4C2"/>
                </a:solidFill>
                <a:effectLst/>
                <a:latin typeface="Consolas" panose="020B0609020204030204" pitchFamily="49" charset="0"/>
              </a:rPr>
              <a:t>//export const BASE_PATH = "http://localhost:9080".replace(/\/+$/, "");</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export const BASE_PATH = "http://</a:t>
            </a:r>
            <a:r>
              <a:rPr lang="en-US" altLang="ja-JP" sz="900" b="0">
                <a:solidFill>
                  <a:srgbClr val="428226"/>
                </a:solidFill>
                <a:effectLst/>
                <a:latin typeface="Consolas" panose="020B0609020204030204" pitchFamily="49" charset="0"/>
              </a:rPr>
              <a:t>172.20.10.2</a:t>
            </a:r>
            <a:r>
              <a:rPr lang="en-US" altLang="ja-JP" sz="900" b="0">
                <a:solidFill>
                  <a:schemeClr val="bg1">
                    <a:lumMod val="65000"/>
                  </a:schemeClr>
                </a:solidFill>
                <a:effectLst/>
                <a:latin typeface="Consolas" panose="020B0609020204030204" pitchFamily="49" charset="0"/>
              </a:rPr>
              <a:t>:9080".replace(/\/+$/,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isBlob = (value: any) =&gt; typeof Blob !== 'undefined' &amp;&amp; value instanceof Blob;</a:t>
            </a:r>
          </a:p>
          <a:p>
            <a:r>
              <a:rPr lang="ja-JP" altLang="en-US" sz="900">
                <a:solidFill>
                  <a:schemeClr val="bg1">
                    <a:lumMod val="65000"/>
                  </a:schemeClr>
                </a:solidFill>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3253393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34F66ADC-AD8A-48C5-9150-D846E63A65D1}"/>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30CBD46-7506-4DA9-8310-D9FBD055A9C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からモックサーバの</a:t>
            </a:r>
            <a:r>
              <a:rPr kumimoji="1" lang="en-US" altLang="ja-JP" sz="2000" dirty="0">
                <a:latin typeface="Meiryo UI" panose="020B0604030504040204" pitchFamily="50" charset="-128"/>
                <a:ea typeface="Meiryo UI" panose="020B0604030504040204" pitchFamily="50" charset="-128"/>
              </a:rPr>
              <a:t>REST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を呼び出せるようにします。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ローカル</a:t>
            </a:r>
            <a:r>
              <a:rPr kumimoji="1" lang="en-US" altLang="ja-JP" sz="2000">
                <a:latin typeface="Meiryo UI" panose="020B0604030504040204" pitchFamily="50" charset="-128"/>
                <a:ea typeface="Meiryo UI" panose="020B0604030504040204" pitchFamily="50" charset="-128"/>
              </a:rPr>
              <a:t>PC</a:t>
            </a:r>
            <a:r>
              <a:rPr kumimoji="1" lang="ja-JP" altLang="en-US" sz="200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a:t>
            </a:r>
            <a:r>
              <a:rPr kumimoji="1" lang="ja-JP" altLang="en-US" sz="2000">
                <a:latin typeface="Meiryo UI" panose="020B0604030504040204" pitchFamily="50" charset="-128"/>
                <a:ea typeface="Meiryo UI" panose="020B0604030504040204" pitchFamily="50" charset="-128"/>
              </a:rPr>
              <a:t>確認し、次のソースの</a:t>
            </a:r>
            <a:r>
              <a:rPr kumimoji="1" lang="en-US" altLang="ja-JP" sz="2000">
                <a:latin typeface="Meiryo UI" panose="020B0604030504040204" pitchFamily="50" charset="-128"/>
                <a:ea typeface="Meiryo UI" panose="020B0604030504040204" pitchFamily="50" charset="-128"/>
              </a:rPr>
              <a:t>IP</a:t>
            </a:r>
            <a:r>
              <a:rPr kumimoji="1" lang="ja-JP" altLang="en-US" sz="2000">
                <a:latin typeface="Meiryo UI" panose="020B0604030504040204" pitchFamily="50" charset="-128"/>
                <a:ea typeface="Meiryo UI" panose="020B0604030504040204" pitchFamily="50" charset="-128"/>
              </a:rPr>
              <a:t>アドレスを</a:t>
            </a:r>
            <a:r>
              <a:rPr kumimoji="1" lang="ja-JP" altLang="en-US" sz="2000" dirty="0">
                <a:latin typeface="Meiryo UI" panose="020B0604030504040204" pitchFamily="50" charset="-128"/>
                <a:ea typeface="Meiryo UI" panose="020B0604030504040204" pitchFamily="50" charset="-128"/>
              </a:rPr>
              <a:t>変更</a:t>
            </a:r>
            <a:r>
              <a:rPr kumimoji="1" lang="ja-JP" altLang="en-US" sz="2000">
                <a:latin typeface="Meiryo UI" panose="020B0604030504040204" pitchFamily="50" charset="-128"/>
                <a:ea typeface="Meiryo UI" panose="020B0604030504040204" pitchFamily="50" charset="-128"/>
              </a:rPr>
              <a:t>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backend/generated-rest-client/runtime.ts </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の呼び出し先を変更する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25745" y="3163367"/>
            <a:ext cx="5689207" cy="1015663"/>
          </a:xfrm>
          <a:prstGeom prst="rect">
            <a:avLst/>
          </a:prstGeom>
          <a:solidFill>
            <a:schemeClr val="accent3">
              <a:lumMod val="20000"/>
              <a:lumOff val="80000"/>
            </a:schemeClr>
          </a:solidFill>
        </p:spPr>
        <p:txBody>
          <a:bodyPr wrap="square" bIns="0" rtlCol="0">
            <a:spAutoFit/>
          </a:bodyPr>
          <a:lstStyle/>
          <a:p>
            <a:r>
              <a:rPr lang="ja-JP" altLang="en-US" sz="900" b="0">
                <a:solidFill>
                  <a:srgbClr val="C7C4C2"/>
                </a:solidFill>
                <a:effectLst/>
                <a:latin typeface="Consolas" panose="020B0609020204030204" pitchFamily="49" charset="0"/>
              </a:rPr>
              <a:t>：</a:t>
            </a:r>
            <a:endParaRPr lang="en-US" altLang="ja-JP" sz="900" b="0">
              <a:solidFill>
                <a:srgbClr val="C7C4C2"/>
              </a:solidFill>
              <a:effectLst/>
              <a:latin typeface="Consolas" panose="020B0609020204030204" pitchFamily="49" charset="0"/>
            </a:endParaRPr>
          </a:p>
          <a:p>
            <a:endParaRPr lang="en-US" altLang="ja-JP" sz="900">
              <a:solidFill>
                <a:srgbClr val="C7C4C2"/>
              </a:solidFill>
              <a:latin typeface="Consolas" panose="020B0609020204030204" pitchFamily="49" charset="0"/>
            </a:endParaRPr>
          </a:p>
          <a:p>
            <a:r>
              <a:rPr lang="en-US" altLang="ja-JP" sz="900" b="0">
                <a:solidFill>
                  <a:srgbClr val="C7C4C2"/>
                </a:solidFill>
                <a:effectLst/>
                <a:latin typeface="Consolas" panose="020B0609020204030204" pitchFamily="49" charset="0"/>
              </a:rPr>
              <a:t>//export const BASE_PATH = "http://localhost:9080".replace(/\/+$/, "");</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export const BASE_PATH = "http://</a:t>
            </a:r>
            <a:r>
              <a:rPr lang="en-US" altLang="ja-JP" sz="900" b="0">
                <a:solidFill>
                  <a:srgbClr val="428226"/>
                </a:solidFill>
                <a:effectLst/>
                <a:latin typeface="Consolas" panose="020B0609020204030204" pitchFamily="49" charset="0"/>
              </a:rPr>
              <a:t>172.20.10.2</a:t>
            </a:r>
            <a:r>
              <a:rPr lang="en-US" altLang="ja-JP" sz="900" b="0">
                <a:solidFill>
                  <a:schemeClr val="bg1">
                    <a:lumMod val="65000"/>
                  </a:schemeClr>
                </a:solidFill>
                <a:effectLst/>
                <a:latin typeface="Consolas" panose="020B0609020204030204" pitchFamily="49" charset="0"/>
              </a:rPr>
              <a:t>:9080".replace(/\/+$/,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isBlob = (value: any) =&gt; typeof Blob !== 'undefined' &amp;&amp; value instanceof Blob;</a:t>
            </a:r>
          </a:p>
          <a:p>
            <a:r>
              <a:rPr lang="ja-JP" altLang="en-US" sz="900">
                <a:solidFill>
                  <a:schemeClr val="bg1">
                    <a:lumMod val="65000"/>
                  </a:schemeClr>
                </a:solidFill>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1703820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を使えるようにしてログイン処理を実装します。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8" y="2278389"/>
            <a:ext cx="4174212" cy="2677656"/>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activateKeepAwake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'expo-keep-awake'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UserContextProvider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App</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__DEV__</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activateKeepAwake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App</a:t>
            </a:r>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4276725" y="2056891"/>
            <a:ext cx="825521"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5" name="テキスト ボックス 4">
            <a:extLst>
              <a:ext uri="{FF2B5EF4-FFF2-40B4-BE49-F238E27FC236}">
                <a16:creationId xmlns:a16="http://schemas.microsoft.com/office/drawing/2014/main" id="{AC36F174-DA42-42D1-830C-4619765CEC9F}"/>
              </a:ext>
            </a:extLst>
          </p:cNvPr>
          <p:cNvSpPr txBox="1"/>
          <p:nvPr/>
        </p:nvSpPr>
        <p:spPr>
          <a:xfrm>
            <a:off x="5674637" y="2278389"/>
            <a:ext cx="4174212" cy="3370153"/>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r>
              <a:rPr lang="en-US" altLang="ja-JP" sz="900" b="0" dirty="0">
                <a:solidFill>
                  <a:schemeClr val="bg1">
                    <a:lumMod val="65000"/>
                  </a:schemeClr>
                </a:solidFill>
                <a:effectLst/>
                <a:latin typeface="Consolas" panose="020B0609020204030204" pitchFamily="49" charset="0"/>
              </a:rPr>
              <a:t>  const [password, </a:t>
            </a:r>
            <a:r>
              <a:rPr lang="en-US" altLang="ja-JP" sz="900" b="0" dirty="0" err="1">
                <a:solidFill>
                  <a:schemeClr val="bg1">
                    <a:lumMod val="65000"/>
                  </a:schemeClr>
                </a:solidFill>
                <a:effectLst/>
                <a:latin typeface="Consolas" panose="020B0609020204030204" pitchFamily="49" charset="0"/>
              </a:rPr>
              <a:t>setPassword</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p:txBody>
      </p:sp>
      <p:sp>
        <p:nvSpPr>
          <p:cNvPr id="8" name="テキスト ボックス 7">
            <a:extLst>
              <a:ext uri="{FF2B5EF4-FFF2-40B4-BE49-F238E27FC236}">
                <a16:creationId xmlns:a16="http://schemas.microsoft.com/office/drawing/2014/main" id="{EEAB165B-7EE2-4581-9AB0-E7E38A4BE8D7}"/>
              </a:ext>
            </a:extLst>
          </p:cNvPr>
          <p:cNvSpPr txBox="1"/>
          <p:nvPr/>
        </p:nvSpPr>
        <p:spPr>
          <a:xfrm>
            <a:off x="9059852" y="2056890"/>
            <a:ext cx="930296"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29268508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ログイン後の画面のヘッダにユーザ名を表示します。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7" y="2278389"/>
            <a:ext cx="5724733" cy="3093154"/>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 MyricaM M"/>
              </a:rPr>
              <a:t>import { </a:t>
            </a:r>
            <a:r>
              <a:rPr lang="en-US" altLang="ja-JP" sz="900" b="0" dirty="0" err="1">
                <a:solidFill>
                  <a:schemeClr val="bg1">
                    <a:lumMod val="65000"/>
                  </a:schemeClr>
                </a:solidFill>
                <a:effectLst/>
                <a:latin typeface=" MyricaM M"/>
              </a:rPr>
              <a:t>ScrollView</a:t>
            </a:r>
            <a:r>
              <a:rPr lang="en-US" altLang="ja-JP" sz="900" b="0" dirty="0">
                <a:solidFill>
                  <a:schemeClr val="bg1">
                    <a:lumMod val="65000"/>
                  </a:schemeClr>
                </a:solidFill>
                <a:effectLst/>
                <a:latin typeface=" MyricaM M"/>
              </a:rPr>
              <a:t> } from 'react-native-gesture-handler';</a:t>
            </a:r>
          </a:p>
          <a:p>
            <a:r>
              <a:rPr lang="en-US" altLang="ja-JP" sz="900" b="0" dirty="0">
                <a:solidFill>
                  <a:srgbClr val="4B69C6"/>
                </a:solidFill>
                <a:effectLst/>
                <a:latin typeface=" MyricaM M"/>
              </a:rPr>
              <a:t>import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err="1">
                <a:solidFill>
                  <a:srgbClr val="7A3E9D"/>
                </a:solidFill>
                <a:effectLst/>
                <a:latin typeface=" MyricaM M"/>
              </a:rPr>
              <a:t>useUserContext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a:solidFill>
                  <a:srgbClr val="4B69C6"/>
                </a:solidFill>
                <a:effectLst/>
                <a:latin typeface=" MyricaM M"/>
              </a:rPr>
              <a:t>from</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448C27"/>
                </a:solidFill>
                <a:effectLst/>
                <a:latin typeface=" MyricaM M"/>
              </a:rPr>
              <a:t>../../contexts/</a:t>
            </a:r>
            <a:r>
              <a:rPr lang="en-US" altLang="ja-JP" sz="900" b="0" dirty="0" err="1">
                <a:solidFill>
                  <a:srgbClr val="448C27"/>
                </a:solidFill>
                <a:effectLst/>
                <a:latin typeface=" MyricaM M"/>
              </a:rPr>
              <a:t>UserContext</a:t>
            </a:r>
            <a:r>
              <a:rPr lang="en-US" altLang="ja-JP" sz="900" b="0" dirty="0">
                <a:solidFill>
                  <a:srgbClr val="777777"/>
                </a:solidFill>
                <a:effectLst/>
                <a:latin typeface=" MyricaM M"/>
              </a:rPr>
              <a:t>';</a:t>
            </a:r>
            <a:endParaRPr lang="en-US" altLang="ja-JP" sz="900" b="0" dirty="0">
              <a:solidFill>
                <a:srgbClr val="333333"/>
              </a:solidFill>
              <a:effectLst/>
              <a:latin typeface=" MyricaM M"/>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Page: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PropsWithChildren</a:t>
            </a:r>
            <a:r>
              <a:rPr lang="en-US" altLang="ja-JP" sz="900" b="0" dirty="0">
                <a:solidFill>
                  <a:schemeClr val="bg1">
                    <a:lumMod val="65000"/>
                  </a:schemeClr>
                </a:solidFill>
                <a:effectLst/>
                <a:latin typeface="Consolas" panose="020B0609020204030204" pitchFamily="49" charset="0"/>
              </a:rPr>
              <a:t>&lt;object&gt;&gt; = ({ children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r>
              <a:rPr lang="ja-JP" altLang="en-US"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isLoggedIn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'guest'</a:t>
            </a:r>
            <a:r>
              <a:rPr lang="en-US" altLang="ja-JP" sz="900" b="0">
                <a:solidFill>
                  <a:srgbClr val="1A1A1A"/>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&lt;Header</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leftComponent</a:t>
            </a:r>
            <a:r>
              <a:rPr lang="en-US" altLang="ja-JP" sz="900" b="0" dirty="0">
                <a:solidFill>
                  <a:schemeClr val="bg1">
                    <a:lumMod val="65000"/>
                  </a:schemeClr>
                </a:solidFill>
                <a:effectLst/>
                <a:latin typeface="Consolas" panose="020B0609020204030204" pitchFamily="49" charset="0"/>
              </a:rPr>
              <a:t>={{ text: 'PUT',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fontWeight</a:t>
            </a:r>
            <a:r>
              <a:rPr lang="en-US" altLang="ja-JP" sz="900" b="0" dirty="0">
                <a:solidFill>
                  <a:schemeClr val="bg1">
                    <a:lumMod val="65000"/>
                  </a:schemeClr>
                </a:solidFill>
                <a:effectLst/>
                <a:latin typeface="Consolas" panose="020B0609020204030204" pitchFamily="49" charset="0"/>
              </a:rPr>
              <a:t>: '700' }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rightComponent</a:t>
            </a:r>
            <a:r>
              <a:rPr lang="en-US" altLang="ja-JP" sz="900" b="0" dirty="0">
                <a:solidFill>
                  <a:schemeClr val="bg1">
                    <a:lumMod val="65000"/>
                  </a:schemeClr>
                </a:solidFill>
                <a:effectLst/>
                <a:latin typeface="Consolas" panose="020B0609020204030204" pitchFamily="49" charset="0"/>
              </a:rPr>
              <a:t>={{ text</a:t>
            </a:r>
            <a:r>
              <a:rPr lang="en-US" altLang="ja-JP" sz="900" b="0">
                <a:solidFill>
                  <a:schemeClr val="bg1">
                    <a:lumMod val="65000"/>
                  </a:schemeClr>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name</a:t>
            </a:r>
            <a:r>
              <a:rPr lang="en-US" altLang="ja-JP" sz="900" b="0">
                <a:solidFill>
                  <a:schemeClr val="bg1">
                    <a:lumMod val="65000"/>
                  </a:schemeClr>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contentContainerStyle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styles.page</a:t>
            </a:r>
            <a:r>
              <a:rPr lang="en-US" altLang="ja-JP" sz="900" b="0" dirty="0">
                <a:solidFill>
                  <a:schemeClr val="bg1">
                    <a:lumMod val="65000"/>
                  </a:schemeClr>
                </a:solidFill>
                <a:effectLst/>
                <a:latin typeface="Consolas" panose="020B0609020204030204" pitchFamily="49" charset="0"/>
              </a:rPr>
              <a:t>}&gt;{children}&lt;/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endParaRPr lang="en-US" altLang="ja-JP" sz="900" dirty="0">
              <a:solidFill>
                <a:schemeClr val="bg1">
                  <a:lumMod val="65000"/>
                </a:schemeClr>
              </a:solidFill>
              <a:latin typeface="Consolas" panose="020B0609020204030204" pitchFamily="49" charset="0"/>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5238750"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MainPage</a:t>
            </a:r>
          </a:p>
        </p:txBody>
      </p:sp>
      <p:pic>
        <p:nvPicPr>
          <p:cNvPr id="9" name="図 8">
            <a:extLst>
              <a:ext uri="{FF2B5EF4-FFF2-40B4-BE49-F238E27FC236}">
                <a16:creationId xmlns:a16="http://schemas.microsoft.com/office/drawing/2014/main" id="{A10FD760-1C5F-490D-B166-5EBE9598E269}"/>
              </a:ext>
            </a:extLst>
          </p:cNvPr>
          <p:cNvPicPr>
            <a:picLocks noChangeAspect="1"/>
          </p:cNvPicPr>
          <p:nvPr/>
        </p:nvPicPr>
        <p:blipFill>
          <a:blip r:embed="rId3"/>
          <a:stretch>
            <a:fillRect/>
          </a:stretch>
        </p:blipFill>
        <p:spPr>
          <a:xfrm>
            <a:off x="7442267" y="1824836"/>
            <a:ext cx="1822315" cy="3906898"/>
          </a:xfrm>
          <a:prstGeom prst="rect">
            <a:avLst/>
          </a:prstGeom>
        </p:spPr>
      </p:pic>
      <p:pic>
        <p:nvPicPr>
          <p:cNvPr id="10" name="図 9">
            <a:extLst>
              <a:ext uri="{FF2B5EF4-FFF2-40B4-BE49-F238E27FC236}">
                <a16:creationId xmlns:a16="http://schemas.microsoft.com/office/drawing/2014/main" id="{835EF6E6-9995-400E-ADE9-F018C19B25D1}"/>
              </a:ext>
            </a:extLst>
          </p:cNvPr>
          <p:cNvPicPr>
            <a:picLocks noChangeAspect="1"/>
          </p:cNvPicPr>
          <p:nvPr/>
        </p:nvPicPr>
        <p:blipFill>
          <a:blip r:embed="rId4"/>
          <a:stretch>
            <a:fillRect/>
          </a:stretch>
        </p:blipFill>
        <p:spPr>
          <a:xfrm>
            <a:off x="9620250" y="1824836"/>
            <a:ext cx="1822315" cy="3906898"/>
          </a:xfrm>
          <a:prstGeom prst="rect">
            <a:avLst/>
          </a:prstGeom>
        </p:spPr>
      </p:pic>
      <p:sp>
        <p:nvSpPr>
          <p:cNvPr id="12" name="矢印: 右 11">
            <a:extLst>
              <a:ext uri="{FF2B5EF4-FFF2-40B4-BE49-F238E27FC236}">
                <a16:creationId xmlns:a16="http://schemas.microsoft.com/office/drawing/2014/main" id="{D5395E51-A647-415A-B595-495CD11C2C83}"/>
              </a:ext>
            </a:extLst>
          </p:cNvPr>
          <p:cNvSpPr/>
          <p:nvPr/>
        </p:nvSpPr>
        <p:spPr>
          <a:xfrm rot="8002234">
            <a:off x="7956406" y="35420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8B523239-5AC0-42E8-B0EB-683398FA031E}"/>
              </a:ext>
            </a:extLst>
          </p:cNvPr>
          <p:cNvSpPr/>
          <p:nvPr/>
        </p:nvSpPr>
        <p:spPr>
          <a:xfrm rot="8002234">
            <a:off x="11202792" y="19283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2451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React</a:t>
            </a:r>
            <a:r>
              <a:rPr lang="ja-JP" altLang="en-US" sz="4400" b="1">
                <a:solidFill>
                  <a:schemeClr val="bg1"/>
                </a:solidFill>
                <a:latin typeface="Meiryo UI" panose="020B0604030504040204" pitchFamily="50" charset="-128"/>
                <a:ea typeface="Meiryo UI" panose="020B0604030504040204" pitchFamily="50" charset="-128"/>
              </a:rPr>
              <a:t> </a:t>
            </a:r>
            <a:r>
              <a:rPr lang="en-US" altLang="ja-JP" sz="4400" b="1">
                <a:solidFill>
                  <a:schemeClr val="bg1"/>
                </a:solidFill>
                <a:latin typeface="Meiryo UI" panose="020B0604030504040204" pitchFamily="50" charset="-128"/>
                <a:ea typeface="Meiryo UI" panose="020B0604030504040204" pitchFamily="50" charset="-128"/>
              </a:rPr>
              <a:t>Native</a:t>
            </a:r>
            <a:r>
              <a:rPr lang="ja-JP" altLang="en-US" sz="4400" b="1">
                <a:solidFill>
                  <a:schemeClr val="bg1"/>
                </a:solidFill>
                <a:latin typeface="Meiryo UI" panose="020B0604030504040204" pitchFamily="50" charset="-128"/>
                <a:ea typeface="Meiryo UI" panose="020B0604030504040204" pitchFamily="50" charset="-128"/>
              </a:rPr>
              <a:t>を使った</a:t>
            </a:r>
            <a:endParaRPr lang="en-US" altLang="ja-JP" sz="4400" b="1">
              <a:solidFill>
                <a:schemeClr val="bg1"/>
              </a:solidFill>
              <a:latin typeface="Meiryo UI" panose="020B0604030504040204" pitchFamily="50" charset="-128"/>
              <a:ea typeface="Meiryo UI" panose="020B0604030504040204" pitchFamily="50" charset="-128"/>
            </a:endParaRPr>
          </a:p>
          <a:p>
            <a:pPr algn="ctr"/>
            <a:r>
              <a:rPr lang="ja-JP" altLang="en-US" sz="4400" b="1">
                <a:solidFill>
                  <a:schemeClr val="bg1"/>
                </a:solidFill>
                <a:latin typeface="Meiryo UI" panose="020B0604030504040204" pitchFamily="50" charset="-128"/>
                <a:ea typeface="Meiryo UI" panose="020B0604030504040204" pitchFamily="50" charset="-128"/>
              </a:rPr>
              <a:t>モバイルアプリの作り方を学ぶハンズオン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45D917C9-E7B2-4670-84D1-D6D5C1EE233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FA88157F-DEAD-442F-AC1D-79E7CD5196AA}"/>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を使えるようにしてログイン処理を実装します。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8" y="2278389"/>
            <a:ext cx="4174212" cy="2677656"/>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activateKeepAwake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'expo-keep-awake'</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RootNav</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'./components/pages/</a:t>
            </a:r>
            <a:r>
              <a:rPr lang="en-US" altLang="ja-JP" sz="900" b="0" dirty="0" err="1">
                <a:solidFill>
                  <a:srgbClr val="428226"/>
                </a:solidFill>
                <a:effectLst/>
                <a:latin typeface="Consolas" panose="020B0609020204030204" pitchFamily="49" charset="0"/>
              </a:rPr>
              <a:t>RootNav</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App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FC</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__DEV__</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activateKeepAwake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RootNav</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default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App</a:t>
            </a:r>
            <a:r>
              <a:rPr lang="en-US" altLang="ja-JP" sz="900" b="0" dirty="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4276725" y="2056891"/>
            <a:ext cx="825521"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5" name="テキスト ボックス 4">
            <a:extLst>
              <a:ext uri="{FF2B5EF4-FFF2-40B4-BE49-F238E27FC236}">
                <a16:creationId xmlns:a16="http://schemas.microsoft.com/office/drawing/2014/main" id="{AC36F174-DA42-42D1-830C-4619765CEC9F}"/>
              </a:ext>
            </a:extLst>
          </p:cNvPr>
          <p:cNvSpPr txBox="1"/>
          <p:nvPr/>
        </p:nvSpPr>
        <p:spPr>
          <a:xfrm>
            <a:off x="5674637" y="2278389"/>
            <a:ext cx="4174212" cy="3370153"/>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r>
              <a:rPr lang="en-US" altLang="ja-JP" sz="900" b="0" dirty="0">
                <a:solidFill>
                  <a:schemeClr val="bg1">
                    <a:lumMod val="65000"/>
                  </a:schemeClr>
                </a:solidFill>
                <a:effectLst/>
                <a:latin typeface="Consolas" panose="020B0609020204030204" pitchFamily="49" charset="0"/>
              </a:rPr>
              <a:t>  const [password, </a:t>
            </a:r>
            <a:r>
              <a:rPr lang="en-US" altLang="ja-JP" sz="900" b="0" dirty="0" err="1">
                <a:solidFill>
                  <a:schemeClr val="bg1">
                    <a:lumMod val="65000"/>
                  </a:schemeClr>
                </a:solidFill>
                <a:effectLst/>
                <a:latin typeface="Consolas" panose="020B0609020204030204" pitchFamily="49" charset="0"/>
              </a:rPr>
              <a:t>setPassword</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p:txBody>
      </p:sp>
      <p:sp>
        <p:nvSpPr>
          <p:cNvPr id="8" name="テキスト ボックス 7">
            <a:extLst>
              <a:ext uri="{FF2B5EF4-FFF2-40B4-BE49-F238E27FC236}">
                <a16:creationId xmlns:a16="http://schemas.microsoft.com/office/drawing/2014/main" id="{EEAB165B-7EE2-4581-9AB0-E7E38A4BE8D7}"/>
              </a:ext>
            </a:extLst>
          </p:cNvPr>
          <p:cNvSpPr txBox="1"/>
          <p:nvPr/>
        </p:nvSpPr>
        <p:spPr>
          <a:xfrm>
            <a:off x="9059852" y="2056890"/>
            <a:ext cx="930296"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42373106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62B36FA7-4FE4-4379-B06A-9D384AC57B0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CD74B297-6ACD-4C3C-98D8-C89619FB987C}"/>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ログイン後の画面のヘッダにユーザ名を表示します。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7" y="2278389"/>
            <a:ext cx="5724733" cy="3093154"/>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 MyricaM M"/>
              </a:rPr>
              <a:t>import { </a:t>
            </a:r>
            <a:r>
              <a:rPr lang="en-US" altLang="ja-JP" sz="900" b="0" dirty="0" err="1">
                <a:solidFill>
                  <a:schemeClr val="bg1">
                    <a:lumMod val="65000"/>
                  </a:schemeClr>
                </a:solidFill>
                <a:effectLst/>
                <a:latin typeface=" MyricaM M"/>
              </a:rPr>
              <a:t>ScrollView</a:t>
            </a:r>
            <a:r>
              <a:rPr lang="en-US" altLang="ja-JP" sz="900" b="0" dirty="0">
                <a:solidFill>
                  <a:schemeClr val="bg1">
                    <a:lumMod val="65000"/>
                  </a:schemeClr>
                </a:solidFill>
                <a:effectLst/>
                <a:latin typeface=" MyricaM M"/>
              </a:rPr>
              <a:t> } from 'react-native-gesture-handler';</a:t>
            </a:r>
          </a:p>
          <a:p>
            <a:r>
              <a:rPr lang="en-US" altLang="ja-JP" sz="900" b="0" dirty="0">
                <a:solidFill>
                  <a:srgbClr val="4B69C6"/>
                </a:solidFill>
                <a:effectLst/>
                <a:latin typeface=" MyricaM M"/>
              </a:rPr>
              <a:t>import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err="1">
                <a:solidFill>
                  <a:srgbClr val="7A3E9D"/>
                </a:solidFill>
                <a:effectLst/>
                <a:latin typeface=" MyricaM M"/>
              </a:rPr>
              <a:t>useUserContext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a:solidFill>
                  <a:srgbClr val="4B69C6"/>
                </a:solidFill>
                <a:effectLst/>
                <a:latin typeface=" MyricaM M"/>
              </a:rPr>
              <a:t>from</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448C27"/>
                </a:solidFill>
                <a:effectLst/>
                <a:latin typeface=" MyricaM M"/>
              </a:rPr>
              <a:t>../../contexts/</a:t>
            </a:r>
            <a:r>
              <a:rPr lang="en-US" altLang="ja-JP" sz="900" b="0" dirty="0" err="1">
                <a:solidFill>
                  <a:srgbClr val="448C27"/>
                </a:solidFill>
                <a:effectLst/>
                <a:latin typeface=" MyricaM M"/>
              </a:rPr>
              <a:t>UserContext</a:t>
            </a:r>
            <a:r>
              <a:rPr lang="en-US" altLang="ja-JP" sz="900" b="0" dirty="0">
                <a:solidFill>
                  <a:srgbClr val="777777"/>
                </a:solidFill>
                <a:effectLst/>
                <a:latin typeface=" MyricaM M"/>
              </a:rPr>
              <a:t>';</a:t>
            </a:r>
            <a:endParaRPr lang="en-US" altLang="ja-JP" sz="900" b="0" dirty="0">
              <a:solidFill>
                <a:srgbClr val="333333"/>
              </a:solidFill>
              <a:effectLst/>
              <a:latin typeface=" MyricaM M"/>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Page: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PropsWithChildren</a:t>
            </a:r>
            <a:r>
              <a:rPr lang="en-US" altLang="ja-JP" sz="900" b="0" dirty="0">
                <a:solidFill>
                  <a:schemeClr val="bg1">
                    <a:lumMod val="65000"/>
                  </a:schemeClr>
                </a:solidFill>
                <a:effectLst/>
                <a:latin typeface="Consolas" panose="020B0609020204030204" pitchFamily="49" charset="0"/>
              </a:rPr>
              <a:t>&lt;object&gt;&gt; = ({ children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r>
              <a:rPr lang="ja-JP" altLang="en-US"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isLoggedIn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'guest'</a:t>
            </a:r>
            <a:r>
              <a:rPr lang="en-US" altLang="ja-JP" sz="900" b="0">
                <a:solidFill>
                  <a:srgbClr val="1A1A1A"/>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&lt;Header</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leftComponent</a:t>
            </a:r>
            <a:r>
              <a:rPr lang="en-US" altLang="ja-JP" sz="900" b="0" dirty="0">
                <a:solidFill>
                  <a:schemeClr val="bg1">
                    <a:lumMod val="65000"/>
                  </a:schemeClr>
                </a:solidFill>
                <a:effectLst/>
                <a:latin typeface="Consolas" panose="020B0609020204030204" pitchFamily="49" charset="0"/>
              </a:rPr>
              <a:t>={{ text: 'PUT',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fontWeight</a:t>
            </a:r>
            <a:r>
              <a:rPr lang="en-US" altLang="ja-JP" sz="900" b="0" dirty="0">
                <a:solidFill>
                  <a:schemeClr val="bg1">
                    <a:lumMod val="65000"/>
                  </a:schemeClr>
                </a:solidFill>
                <a:effectLst/>
                <a:latin typeface="Consolas" panose="020B0609020204030204" pitchFamily="49" charset="0"/>
              </a:rPr>
              <a:t>: '700' }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rightComponent</a:t>
            </a:r>
            <a:r>
              <a:rPr lang="en-US" altLang="ja-JP" sz="900" b="0" dirty="0">
                <a:solidFill>
                  <a:schemeClr val="bg1">
                    <a:lumMod val="65000"/>
                  </a:schemeClr>
                </a:solidFill>
                <a:effectLst/>
                <a:latin typeface="Consolas" panose="020B0609020204030204" pitchFamily="49" charset="0"/>
              </a:rPr>
              <a:t>={{ text</a:t>
            </a:r>
            <a:r>
              <a:rPr lang="en-US" altLang="ja-JP" sz="900" b="0">
                <a:solidFill>
                  <a:schemeClr val="bg1">
                    <a:lumMod val="65000"/>
                  </a:schemeClr>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name</a:t>
            </a:r>
            <a:r>
              <a:rPr lang="en-US" altLang="ja-JP" sz="900" b="0">
                <a:solidFill>
                  <a:schemeClr val="bg1">
                    <a:lumMod val="65000"/>
                  </a:schemeClr>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contentContainerStyle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styles.page</a:t>
            </a:r>
            <a:r>
              <a:rPr lang="en-US" altLang="ja-JP" sz="900" b="0" dirty="0">
                <a:solidFill>
                  <a:schemeClr val="bg1">
                    <a:lumMod val="65000"/>
                  </a:schemeClr>
                </a:solidFill>
                <a:effectLst/>
                <a:latin typeface="Consolas" panose="020B0609020204030204" pitchFamily="49" charset="0"/>
              </a:rPr>
              <a:t>}&gt;{children}&lt;/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endParaRPr lang="en-US" altLang="ja-JP" sz="900" dirty="0">
              <a:solidFill>
                <a:schemeClr val="bg1">
                  <a:lumMod val="65000"/>
                </a:schemeClr>
              </a:solidFill>
              <a:latin typeface="Consolas" panose="020B0609020204030204" pitchFamily="49" charset="0"/>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5238750"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MainPage</a:t>
            </a:r>
          </a:p>
        </p:txBody>
      </p:sp>
      <p:pic>
        <p:nvPicPr>
          <p:cNvPr id="9" name="図 8">
            <a:extLst>
              <a:ext uri="{FF2B5EF4-FFF2-40B4-BE49-F238E27FC236}">
                <a16:creationId xmlns:a16="http://schemas.microsoft.com/office/drawing/2014/main" id="{A10FD760-1C5F-490D-B166-5EBE9598E269}"/>
              </a:ext>
            </a:extLst>
          </p:cNvPr>
          <p:cNvPicPr>
            <a:picLocks noChangeAspect="1"/>
          </p:cNvPicPr>
          <p:nvPr/>
        </p:nvPicPr>
        <p:blipFill>
          <a:blip r:embed="rId3"/>
          <a:stretch>
            <a:fillRect/>
          </a:stretch>
        </p:blipFill>
        <p:spPr>
          <a:xfrm>
            <a:off x="7442267" y="1824836"/>
            <a:ext cx="1822315" cy="3906898"/>
          </a:xfrm>
          <a:prstGeom prst="rect">
            <a:avLst/>
          </a:prstGeom>
        </p:spPr>
      </p:pic>
      <p:pic>
        <p:nvPicPr>
          <p:cNvPr id="10" name="図 9">
            <a:extLst>
              <a:ext uri="{FF2B5EF4-FFF2-40B4-BE49-F238E27FC236}">
                <a16:creationId xmlns:a16="http://schemas.microsoft.com/office/drawing/2014/main" id="{835EF6E6-9995-400E-ADE9-F018C19B25D1}"/>
              </a:ext>
            </a:extLst>
          </p:cNvPr>
          <p:cNvPicPr>
            <a:picLocks noChangeAspect="1"/>
          </p:cNvPicPr>
          <p:nvPr/>
        </p:nvPicPr>
        <p:blipFill>
          <a:blip r:embed="rId4"/>
          <a:stretch>
            <a:fillRect/>
          </a:stretch>
        </p:blipFill>
        <p:spPr>
          <a:xfrm>
            <a:off x="9620250" y="1824836"/>
            <a:ext cx="1822315" cy="3906898"/>
          </a:xfrm>
          <a:prstGeom prst="rect">
            <a:avLst/>
          </a:prstGeom>
        </p:spPr>
      </p:pic>
      <p:sp>
        <p:nvSpPr>
          <p:cNvPr id="12" name="矢印: 右 11">
            <a:extLst>
              <a:ext uri="{FF2B5EF4-FFF2-40B4-BE49-F238E27FC236}">
                <a16:creationId xmlns:a16="http://schemas.microsoft.com/office/drawing/2014/main" id="{D5395E51-A647-415A-B595-495CD11C2C83}"/>
              </a:ext>
            </a:extLst>
          </p:cNvPr>
          <p:cNvSpPr/>
          <p:nvPr/>
        </p:nvSpPr>
        <p:spPr>
          <a:xfrm rot="8002234">
            <a:off x="7956406" y="35420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8B523239-5AC0-42E8-B0EB-683398FA031E}"/>
              </a:ext>
            </a:extLst>
          </p:cNvPr>
          <p:cNvSpPr/>
          <p:nvPr/>
        </p:nvSpPr>
        <p:spPr>
          <a:xfrm rot="8002234">
            <a:off x="11202792" y="19283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703129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Logout</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Tree>
    <p:extLst>
      <p:ext uri="{BB962C8B-B14F-4D97-AF65-F5344CB8AC3E}">
        <p14:creationId xmlns:p14="http://schemas.microsoft.com/office/powerpoint/2010/main" val="18049528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339AF8B-A6C7-4179-895B-21E7B206D910}"/>
              </a:ext>
            </a:extLst>
          </p:cNvPr>
          <p:cNvPicPr>
            <a:picLocks noChangeAspect="1"/>
          </p:cNvPicPr>
          <p:nvPr/>
        </p:nvPicPr>
        <p:blipFill>
          <a:blip r:embed="rId3"/>
          <a:stretch>
            <a:fillRect/>
          </a:stretch>
        </p:blipFill>
        <p:spPr>
          <a:xfrm>
            <a:off x="7372746" y="775140"/>
            <a:ext cx="2475707" cy="53077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Logout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847517" y="2278389"/>
            <a:ext cx="4219783" cy="3370153"/>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 useNavigation } from '@react-navigation/native';</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const navigation = useNavigation();</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logout =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=&gt;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navigation.navigate('login');</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onPress={logout}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4791273"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35384623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1DB0DC4-1E0B-4CAF-A9E9-CF32DE90C43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E6C0935-0A6F-43DF-AFCF-0B908AEEA715}"/>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4" name="図 3">
            <a:extLst>
              <a:ext uri="{FF2B5EF4-FFF2-40B4-BE49-F238E27FC236}">
                <a16:creationId xmlns:a16="http://schemas.microsoft.com/office/drawing/2014/main" id="{B339AF8B-A6C7-4179-895B-21E7B206D910}"/>
              </a:ext>
            </a:extLst>
          </p:cNvPr>
          <p:cNvPicPr>
            <a:picLocks noChangeAspect="1"/>
          </p:cNvPicPr>
          <p:nvPr/>
        </p:nvPicPr>
        <p:blipFill>
          <a:blip r:embed="rId3"/>
          <a:stretch>
            <a:fillRect/>
          </a:stretch>
        </p:blipFill>
        <p:spPr>
          <a:xfrm>
            <a:off x="7372746" y="775140"/>
            <a:ext cx="2475707" cy="53077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Logout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847517" y="2278389"/>
            <a:ext cx="4219783" cy="3370153"/>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 useNavigation } from '@react-navigation/native';</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const navigation = useNavigation();</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logout =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=&gt;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navigation.navigate('login');</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onPress={logout}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4791273"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10929967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654220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Home</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a:p>
        </p:txBody>
      </p:sp>
    </p:spTree>
    <p:extLst>
      <p:ext uri="{BB962C8B-B14F-4D97-AF65-F5344CB8AC3E}">
        <p14:creationId xmlns:p14="http://schemas.microsoft.com/office/powerpoint/2010/main" val="1307701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ゴミ拾い管理まわりのデータと処理をまとめた</a:t>
            </a:r>
            <a:r>
              <a:rPr kumimoji="1" lang="en-US" altLang="ja-JP" sz="2000">
                <a:highlight>
                  <a:srgbClr val="FFFF00"/>
                </a:highlight>
                <a:latin typeface="Meiryo UI" panose="020B0604030504040204" pitchFamily="50" charset="-128"/>
                <a:ea typeface="Meiryo UI" panose="020B0604030504040204" pitchFamily="50" charset="-128"/>
              </a:rPr>
              <a:t>TrashContext</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ゴミ拾い一覧の取得処理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ゴミ拾いの登録処理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ゴミ拾い一覧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ポイント</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src/contexts</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a:highlight>
                  <a:srgbClr val="FFFF00"/>
                </a:highlight>
                <a:latin typeface="Meiryo UI" panose="020B0604030504040204" pitchFamily="50" charset="-128"/>
                <a:ea typeface="Meiryo UI" panose="020B0604030504040204" pitchFamily="50" charset="-128"/>
              </a:rPr>
              <a:t>TrashContext.tsx</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ゴミ拾い管理</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a:p>
        </p:txBody>
      </p:sp>
    </p:spTree>
    <p:extLst>
      <p:ext uri="{BB962C8B-B14F-4D97-AF65-F5344CB8AC3E}">
        <p14:creationId xmlns:p14="http://schemas.microsoft.com/office/powerpoint/2010/main" val="20714585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TrashContext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a:p>
        </p:txBody>
      </p:sp>
      <p:sp>
        <p:nvSpPr>
          <p:cNvPr id="2" name="テキスト ボックス 1">
            <a:extLst>
              <a:ext uri="{FF2B5EF4-FFF2-40B4-BE49-F238E27FC236}">
                <a16:creationId xmlns:a16="http://schemas.microsoft.com/office/drawing/2014/main" id="{7B9DFCA5-4259-4A89-8DEC-1FA7BFEE7873}"/>
              </a:ext>
            </a:extLst>
          </p:cNvPr>
          <p:cNvSpPr txBox="1"/>
          <p:nvPr/>
        </p:nvSpPr>
        <p:spPr>
          <a:xfrm>
            <a:off x="1750338" y="1353631"/>
            <a:ext cx="6079212" cy="47551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'../backend/BackendService'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'../backend/generated-rest-client'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interface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Blob</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number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createContext</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&gt;({} </a:t>
            </a:r>
            <a:r>
              <a:rPr lang="en-US" altLang="ja-JP" sz="900" b="0">
                <a:solidFill>
                  <a:srgbClr val="B052A1"/>
                </a:solidFill>
                <a:effectLst/>
                <a:latin typeface="Consolas" panose="020B0609020204030204" pitchFamily="49" charset="0"/>
              </a:rPr>
              <a:t>as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useTrashContext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TrashContextProvider</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children</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[]&gt;([]);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then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then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reduce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total</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total</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contextValue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children</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24B7A297-8250-498A-B044-CC5B4DE822B6}"/>
              </a:ext>
            </a:extLst>
          </p:cNvPr>
          <p:cNvSpPr txBox="1"/>
          <p:nvPr/>
        </p:nvSpPr>
        <p:spPr>
          <a:xfrm>
            <a:off x="6943727" y="3731205"/>
            <a:ext cx="2733674"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コンテクストを取得するフック、</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コンテクストプロバイダー</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を実装して</a:t>
            </a:r>
            <a:r>
              <a:rPr kumimoji="1" lang="en-US" altLang="ja-JP" sz="1600">
                <a:solidFill>
                  <a:schemeClr val="bg1"/>
                </a:solidFill>
                <a:latin typeface="Meiryo UI" panose="020B0604030504040204" pitchFamily="50" charset="-128"/>
                <a:ea typeface="Meiryo UI" panose="020B0604030504040204" pitchFamily="50" charset="-128"/>
              </a:rPr>
              <a:t>export</a:t>
            </a:r>
            <a:r>
              <a:rPr kumimoji="1" lang="ja-JP" altLang="en-US" sz="1600">
                <a:solidFill>
                  <a:schemeClr val="bg1"/>
                </a:solidFill>
                <a:latin typeface="Meiryo UI" panose="020B0604030504040204" pitchFamily="50" charset="-128"/>
                <a:ea typeface="Meiryo UI" panose="020B0604030504040204" pitchFamily="50" charset="-128"/>
              </a:rPr>
              <a:t>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34A77C8-396A-4035-A9C0-7C49ED7C374D}"/>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39701333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5281347" y="1236959"/>
            <a:ext cx="4476958"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View } from 'react-native';</a:t>
            </a:r>
          </a:p>
          <a:p>
            <a:r>
              <a:rPr lang="en-US" altLang="ja-JP" sz="900" b="0" dirty="0">
                <a:solidFill>
                  <a:schemeClr val="bg1">
                    <a:lumMod val="65000"/>
                  </a:schemeClr>
                </a:solidFill>
                <a:effectLst/>
                <a:latin typeface="Consolas" panose="020B0609020204030204" pitchFamily="49" charset="0"/>
              </a:rPr>
              <a:t>import { Card, Text } from 'react-native-elements';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TrashContext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rgbClr val="1A1A1A"/>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trashContext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useEffect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styles.lead</a:t>
            </a:r>
            <a:r>
              <a:rPr lang="en-US" altLang="ja-JP" sz="900" b="0" dirty="0">
                <a:solidFill>
                  <a:schemeClr val="bg1">
                    <a:lumMod val="65000"/>
                  </a:schemeClr>
                </a:solidFill>
                <a:effectLst/>
                <a:latin typeface="Consolas" panose="020B0609020204030204" pitchFamily="49" charset="0"/>
              </a:rPr>
              <a:t>}&gt;Let's go pick up trash!&lt;/Text&gt;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styles.point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point</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styles.unit</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pt</a:t>
            </a:r>
            <a:r>
              <a:rPr lang="en-US" altLang="ja-JP" sz="900" b="0" dirty="0">
                <a:solidFill>
                  <a:schemeClr val="bg1">
                    <a:lumMod val="65000"/>
                  </a:schemeClr>
                </a:solidFill>
                <a:effectLst/>
                <a:latin typeface="Consolas" panose="020B0609020204030204" pitchFamily="49" charset="0"/>
              </a:rPr>
              <a:t>&lt;/Text&gt;</a:t>
            </a:r>
          </a:p>
          <a:p>
            <a:r>
              <a:rPr lang="en-US" altLang="ja-JP" sz="900" b="0" dirty="0">
                <a:solidFill>
                  <a:schemeClr val="bg1">
                    <a:lumMod val="65000"/>
                  </a:schemeClr>
                </a:solidFill>
                <a:effectLst/>
                <a:latin typeface="Consolas" panose="020B0609020204030204" pitchFamily="49" charset="0"/>
              </a:rPr>
              <a:t>      &lt;/Text&gt;</a:t>
            </a:r>
          </a:p>
          <a:p>
            <a:r>
              <a:rPr lang="en-US" altLang="ja-JP" sz="900" b="0" dirty="0">
                <a:solidFill>
                  <a:schemeClr val="bg1">
                    <a:lumMod val="65000"/>
                  </a:schemeClr>
                </a:solidFill>
                <a:effectLst/>
                <a:latin typeface="Consolas" panose="020B0609020204030204" pitchFamily="49" charset="0"/>
              </a:rPr>
              <a:t>      &lt;View style={</a:t>
            </a:r>
            <a:r>
              <a:rPr lang="en-US" altLang="ja-JP" sz="900" b="0" dirty="0" err="1">
                <a:solidFill>
                  <a:schemeClr val="bg1">
                    <a:lumMod val="65000"/>
                  </a:schemeClr>
                </a:solidFill>
                <a:effectLst/>
                <a:latin typeface="Consolas" panose="020B0609020204030204" pitchFamily="49" charset="0"/>
              </a:rPr>
              <a:t>styles.trashList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trashList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map</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key</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containerStyle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styles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date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Card.Divider</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Card.Image</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source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uri</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imageUrl</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&lt;/View&gt;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mainPage</a:t>
            </a:r>
            <a:r>
              <a:rPr lang="en-US" altLang="ja-JP" sz="900" b="0" dirty="0">
                <a:solidFill>
                  <a:schemeClr val="bg1">
                    <a:lumMod val="65000"/>
                  </a:schemeClr>
                </a:solidFill>
                <a:effectLst/>
                <a:latin typeface="Consolas" panose="020B0609020204030204" pitchFamily="49" charset="0"/>
              </a:rPr>
              <a:t>('home', Component, 'home');</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8834578" y="1083070"/>
            <a:ext cx="114280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Home</a:t>
            </a:r>
          </a:p>
        </p:txBody>
      </p:sp>
      <p:sp>
        <p:nvSpPr>
          <p:cNvPr id="2" name="テキスト ボックス 1">
            <a:extLst>
              <a:ext uri="{FF2B5EF4-FFF2-40B4-BE49-F238E27FC236}">
                <a16:creationId xmlns:a16="http://schemas.microsoft.com/office/drawing/2014/main" id="{7931F60C-A044-443E-88AC-A0BF6E052598}"/>
              </a:ext>
            </a:extLst>
          </p:cNvPr>
          <p:cNvSpPr txBox="1"/>
          <p:nvPr/>
        </p:nvSpPr>
        <p:spPr>
          <a:xfrm>
            <a:off x="457198" y="1236959"/>
            <a:ext cx="4476958" cy="309315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chemeClr val="bg1">
                    <a:lumMod val="65000"/>
                  </a:schemeClr>
                </a:solidFill>
                <a:effectLst/>
                <a:latin typeface="Consolas" panose="020B0609020204030204" pitchFamily="49" charset="0"/>
              </a:rPr>
              <a:t>import RootNav from './components/pages/RootNav';</a:t>
            </a:r>
          </a:p>
          <a:p>
            <a:r>
              <a:rPr lang="en-US" altLang="ja-JP" sz="900" b="0">
                <a:solidFill>
                  <a:schemeClr val="bg1">
                    <a:lumMod val="65000"/>
                  </a:schemeClr>
                </a:solidFill>
                <a:effectLst/>
                <a:latin typeface="Consolas" panose="020B0609020204030204" pitchFamily="49" charset="0"/>
              </a:rPr>
              <a:t>import { UserContextProvider } from './contexts/UserContext';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'./contexts/TrashContext'</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&lt;RootNav /&gt;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6" name="テキスト ボックス 5">
            <a:extLst>
              <a:ext uri="{FF2B5EF4-FFF2-40B4-BE49-F238E27FC236}">
                <a16:creationId xmlns:a16="http://schemas.microsoft.com/office/drawing/2014/main" id="{B410D0CA-4F64-4D5E-A52B-FC7B0C861558}"/>
              </a:ext>
            </a:extLst>
          </p:cNvPr>
          <p:cNvSpPr txBox="1"/>
          <p:nvPr/>
        </p:nvSpPr>
        <p:spPr>
          <a:xfrm>
            <a:off x="4191404" y="1083070"/>
            <a:ext cx="85705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DC28A3C7-4D76-4154-8D8B-F0A127B5FC80}"/>
              </a:ext>
            </a:extLst>
          </p:cNvPr>
          <p:cNvSpPr txBox="1"/>
          <p:nvPr/>
        </p:nvSpPr>
        <p:spPr>
          <a:xfrm>
            <a:off x="457198" y="4709745"/>
            <a:ext cx="4476958"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初期表示でデータ取得して表示するような場合は</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effect</a:t>
            </a:r>
            <a:r>
              <a:rPr kumimoji="1" lang="ja-JP" altLang="en-US" sz="160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第</a:t>
            </a:r>
            <a:r>
              <a:rPr kumimoji="1" lang="en-US" altLang="ja-JP" sz="1600">
                <a:solidFill>
                  <a:schemeClr val="bg1"/>
                </a:solidFill>
                <a:latin typeface="Meiryo UI" panose="020B0604030504040204" pitchFamily="50" charset="-128"/>
                <a:ea typeface="Meiryo UI" panose="020B0604030504040204" pitchFamily="50" charset="-128"/>
              </a:rPr>
              <a:t>2</a:t>
            </a:r>
            <a:r>
              <a:rPr kumimoji="1" lang="ja-JP" altLang="en-US" sz="1600">
                <a:solidFill>
                  <a:schemeClr val="bg1"/>
                </a:solidFill>
                <a:latin typeface="Meiryo UI" panose="020B0604030504040204" pitchFamily="50" charset="-128"/>
                <a:ea typeface="Meiryo UI" panose="020B0604030504040204" pitchFamily="50" charset="-128"/>
              </a:rPr>
              <a:t>引数に空配列を指定することで初期表示の時だけ第</a:t>
            </a:r>
            <a:r>
              <a:rPr kumimoji="1" lang="en-US" altLang="ja-JP" sz="1600">
                <a:solidFill>
                  <a:schemeClr val="bg1"/>
                </a:solidFill>
                <a:latin typeface="Meiryo UI" panose="020B0604030504040204" pitchFamily="50" charset="-128"/>
                <a:ea typeface="Meiryo UI" panose="020B0604030504040204" pitchFamily="50" charset="-128"/>
              </a:rPr>
              <a:t>1</a:t>
            </a:r>
            <a:r>
              <a:rPr kumimoji="1" lang="ja-JP" altLang="en-US" sz="1600">
                <a:solidFill>
                  <a:schemeClr val="bg1"/>
                </a:solidFill>
                <a:latin typeface="Meiryo UI" panose="020B0604030504040204" pitchFamily="50" charset="-128"/>
                <a:ea typeface="Meiryo UI" panose="020B0604030504040204" pitchFamily="50" charset="-128"/>
              </a:rPr>
              <a:t>引数に指定した処理を実行します。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117F18FD-9684-45E5-864F-8FD15DC802CF}"/>
              </a:ext>
            </a:extLst>
          </p:cNvPr>
          <p:cNvPicPr>
            <a:picLocks noChangeAspect="1"/>
          </p:cNvPicPr>
          <p:nvPr/>
        </p:nvPicPr>
        <p:blipFill>
          <a:blip r:embed="rId3"/>
          <a:stretch>
            <a:fillRect/>
          </a:stretch>
        </p:blipFill>
        <p:spPr>
          <a:xfrm>
            <a:off x="10306843" y="1242853"/>
            <a:ext cx="1554979" cy="3333750"/>
          </a:xfrm>
          <a:prstGeom prst="rect">
            <a:avLst/>
          </a:prstGeom>
        </p:spPr>
      </p:pic>
    </p:spTree>
    <p:extLst>
      <p:ext uri="{BB962C8B-B14F-4D97-AF65-F5344CB8AC3E}">
        <p14:creationId xmlns:p14="http://schemas.microsoft.com/office/powerpoint/2010/main" val="160827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ゴミ拾いアプリ「</a:t>
            </a:r>
            <a:r>
              <a:rPr kumimoji="1" lang="en-US" altLang="ja-JP" sz="2000">
                <a:highlight>
                  <a:srgbClr val="FFFF00"/>
                </a:highlight>
                <a:latin typeface="Meiryo UI" panose="020B0604030504040204" pitchFamily="50" charset="-128"/>
                <a:ea typeface="Meiryo UI" panose="020B0604030504040204" pitchFamily="50" charset="-128"/>
              </a:rPr>
              <a:t>PUT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を作ります。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拾ったゴミの写真を送るとポイントが付与されるアプリです。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pic>
        <p:nvPicPr>
          <p:cNvPr id="11" name="図 10">
            <a:extLst>
              <a:ext uri="{FF2B5EF4-FFF2-40B4-BE49-F238E27FC236}">
                <a16:creationId xmlns:a16="http://schemas.microsoft.com/office/drawing/2014/main" id="{7D80D77E-8F2A-419F-9797-CA2964C26D2D}"/>
              </a:ext>
            </a:extLst>
          </p:cNvPr>
          <p:cNvPicPr>
            <a:picLocks noChangeAspect="1"/>
          </p:cNvPicPr>
          <p:nvPr/>
        </p:nvPicPr>
        <p:blipFill>
          <a:blip r:embed="rId3"/>
          <a:stretch>
            <a:fillRect/>
          </a:stretch>
        </p:blipFill>
        <p:spPr>
          <a:xfrm>
            <a:off x="7414297" y="663292"/>
            <a:ext cx="2585737" cy="5543615"/>
          </a:xfrm>
          <a:prstGeom prst="rect">
            <a:avLst/>
          </a:prstGeom>
        </p:spPr>
      </p:pic>
    </p:spTree>
    <p:extLst>
      <p:ext uri="{BB962C8B-B14F-4D97-AF65-F5344CB8AC3E}">
        <p14:creationId xmlns:p14="http://schemas.microsoft.com/office/powerpoint/2010/main" val="2968985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BE8717EF-1EFB-49DE-AE77-B8E69F7F139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412B8A4A-9C6E-4D13-B78E-E654E642F27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5281347" y="1236959"/>
            <a:ext cx="4476958"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View } from 'react-native';</a:t>
            </a:r>
          </a:p>
          <a:p>
            <a:r>
              <a:rPr lang="en-US" altLang="ja-JP" sz="900" b="0" dirty="0">
                <a:solidFill>
                  <a:schemeClr val="bg1">
                    <a:lumMod val="65000"/>
                  </a:schemeClr>
                </a:solidFill>
                <a:effectLst/>
                <a:latin typeface="Consolas" panose="020B0609020204030204" pitchFamily="49" charset="0"/>
              </a:rPr>
              <a:t>import { Card, Text } from 'react-native-elements';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TrashContext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rgbClr val="1A1A1A"/>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trashContext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useEffect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styles.lead</a:t>
            </a:r>
            <a:r>
              <a:rPr lang="en-US" altLang="ja-JP" sz="900" b="0" dirty="0">
                <a:solidFill>
                  <a:schemeClr val="bg1">
                    <a:lumMod val="65000"/>
                  </a:schemeClr>
                </a:solidFill>
                <a:effectLst/>
                <a:latin typeface="Consolas" panose="020B0609020204030204" pitchFamily="49" charset="0"/>
              </a:rPr>
              <a:t>}&gt;Let's go pick up trash!&lt;/Text&gt;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styles.point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point</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styles.unit</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pt</a:t>
            </a:r>
            <a:r>
              <a:rPr lang="en-US" altLang="ja-JP" sz="900" b="0" dirty="0">
                <a:solidFill>
                  <a:schemeClr val="bg1">
                    <a:lumMod val="65000"/>
                  </a:schemeClr>
                </a:solidFill>
                <a:effectLst/>
                <a:latin typeface="Consolas" panose="020B0609020204030204" pitchFamily="49" charset="0"/>
              </a:rPr>
              <a:t>&lt;/Text&gt;</a:t>
            </a:r>
          </a:p>
          <a:p>
            <a:r>
              <a:rPr lang="en-US" altLang="ja-JP" sz="900" b="0" dirty="0">
                <a:solidFill>
                  <a:schemeClr val="bg1">
                    <a:lumMod val="65000"/>
                  </a:schemeClr>
                </a:solidFill>
                <a:effectLst/>
                <a:latin typeface="Consolas" panose="020B0609020204030204" pitchFamily="49" charset="0"/>
              </a:rPr>
              <a:t>      &lt;/Text&gt;</a:t>
            </a:r>
          </a:p>
          <a:p>
            <a:r>
              <a:rPr lang="en-US" altLang="ja-JP" sz="900" b="0" dirty="0">
                <a:solidFill>
                  <a:schemeClr val="bg1">
                    <a:lumMod val="65000"/>
                  </a:schemeClr>
                </a:solidFill>
                <a:effectLst/>
                <a:latin typeface="Consolas" panose="020B0609020204030204" pitchFamily="49" charset="0"/>
              </a:rPr>
              <a:t>      &lt;View style={</a:t>
            </a:r>
            <a:r>
              <a:rPr lang="en-US" altLang="ja-JP" sz="900" b="0" dirty="0" err="1">
                <a:solidFill>
                  <a:schemeClr val="bg1">
                    <a:lumMod val="65000"/>
                  </a:schemeClr>
                </a:solidFill>
                <a:effectLst/>
                <a:latin typeface="Consolas" panose="020B0609020204030204" pitchFamily="49" charset="0"/>
              </a:rPr>
              <a:t>styles.trashList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trashList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map</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key</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containerStyle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styles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date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Card.Divider</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Card.Image</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source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uri</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imageUrl</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&lt;/View&gt;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mainPage</a:t>
            </a:r>
            <a:r>
              <a:rPr lang="en-US" altLang="ja-JP" sz="900" b="0" dirty="0">
                <a:solidFill>
                  <a:schemeClr val="bg1">
                    <a:lumMod val="65000"/>
                  </a:schemeClr>
                </a:solidFill>
                <a:effectLst/>
                <a:latin typeface="Consolas" panose="020B0609020204030204" pitchFamily="49" charset="0"/>
              </a:rPr>
              <a:t>('home', Component, 'home');</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8834578" y="1083070"/>
            <a:ext cx="114280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Home</a:t>
            </a:r>
          </a:p>
        </p:txBody>
      </p:sp>
      <p:sp>
        <p:nvSpPr>
          <p:cNvPr id="2" name="テキスト ボックス 1">
            <a:extLst>
              <a:ext uri="{FF2B5EF4-FFF2-40B4-BE49-F238E27FC236}">
                <a16:creationId xmlns:a16="http://schemas.microsoft.com/office/drawing/2014/main" id="{7931F60C-A044-443E-88AC-A0BF6E052598}"/>
              </a:ext>
            </a:extLst>
          </p:cNvPr>
          <p:cNvSpPr txBox="1"/>
          <p:nvPr/>
        </p:nvSpPr>
        <p:spPr>
          <a:xfrm>
            <a:off x="457198" y="1236959"/>
            <a:ext cx="4476958" cy="309315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chemeClr val="bg1">
                    <a:lumMod val="65000"/>
                  </a:schemeClr>
                </a:solidFill>
                <a:effectLst/>
                <a:latin typeface="Consolas" panose="020B0609020204030204" pitchFamily="49" charset="0"/>
              </a:rPr>
              <a:t>import RootNav from './components/pages/RootNav';</a:t>
            </a:r>
          </a:p>
          <a:p>
            <a:r>
              <a:rPr lang="en-US" altLang="ja-JP" sz="900" b="0">
                <a:solidFill>
                  <a:schemeClr val="bg1">
                    <a:lumMod val="65000"/>
                  </a:schemeClr>
                </a:solidFill>
                <a:effectLst/>
                <a:latin typeface="Consolas" panose="020B0609020204030204" pitchFamily="49" charset="0"/>
              </a:rPr>
              <a:t>import { UserContextProvider } from './contexts/UserContext';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'./contexts/TrashContext'</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&lt;RootNav /&gt;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6" name="テキスト ボックス 5">
            <a:extLst>
              <a:ext uri="{FF2B5EF4-FFF2-40B4-BE49-F238E27FC236}">
                <a16:creationId xmlns:a16="http://schemas.microsoft.com/office/drawing/2014/main" id="{B410D0CA-4F64-4D5E-A52B-FC7B0C861558}"/>
              </a:ext>
            </a:extLst>
          </p:cNvPr>
          <p:cNvSpPr txBox="1"/>
          <p:nvPr/>
        </p:nvSpPr>
        <p:spPr>
          <a:xfrm>
            <a:off x="4191404" y="1083070"/>
            <a:ext cx="85705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DC28A3C7-4D76-4154-8D8B-F0A127B5FC80}"/>
              </a:ext>
            </a:extLst>
          </p:cNvPr>
          <p:cNvSpPr txBox="1"/>
          <p:nvPr/>
        </p:nvSpPr>
        <p:spPr>
          <a:xfrm>
            <a:off x="457198" y="4709745"/>
            <a:ext cx="4476958"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初期表示でデータ取得して表示するような場合は</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effect</a:t>
            </a:r>
            <a:r>
              <a:rPr kumimoji="1" lang="ja-JP" altLang="en-US" sz="160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第</a:t>
            </a:r>
            <a:r>
              <a:rPr kumimoji="1" lang="en-US" altLang="ja-JP" sz="1600">
                <a:solidFill>
                  <a:schemeClr val="bg1"/>
                </a:solidFill>
                <a:latin typeface="Meiryo UI" panose="020B0604030504040204" pitchFamily="50" charset="-128"/>
                <a:ea typeface="Meiryo UI" panose="020B0604030504040204" pitchFamily="50" charset="-128"/>
              </a:rPr>
              <a:t>2</a:t>
            </a:r>
            <a:r>
              <a:rPr kumimoji="1" lang="ja-JP" altLang="en-US" sz="1600">
                <a:solidFill>
                  <a:schemeClr val="bg1"/>
                </a:solidFill>
                <a:latin typeface="Meiryo UI" panose="020B0604030504040204" pitchFamily="50" charset="-128"/>
                <a:ea typeface="Meiryo UI" panose="020B0604030504040204" pitchFamily="50" charset="-128"/>
              </a:rPr>
              <a:t>引数に空配列を指定することで初期表示の時だけ第</a:t>
            </a:r>
            <a:r>
              <a:rPr kumimoji="1" lang="en-US" altLang="ja-JP" sz="1600">
                <a:solidFill>
                  <a:schemeClr val="bg1"/>
                </a:solidFill>
                <a:latin typeface="Meiryo UI" panose="020B0604030504040204" pitchFamily="50" charset="-128"/>
                <a:ea typeface="Meiryo UI" panose="020B0604030504040204" pitchFamily="50" charset="-128"/>
              </a:rPr>
              <a:t>1</a:t>
            </a:r>
            <a:r>
              <a:rPr kumimoji="1" lang="ja-JP" altLang="en-US" sz="1600">
                <a:solidFill>
                  <a:schemeClr val="bg1"/>
                </a:solidFill>
                <a:latin typeface="Meiryo UI" panose="020B0604030504040204" pitchFamily="50" charset="-128"/>
                <a:ea typeface="Meiryo UI" panose="020B0604030504040204" pitchFamily="50" charset="-128"/>
              </a:rPr>
              <a:t>引数に指定した処理を実行します。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117F18FD-9684-45E5-864F-8FD15DC802CF}"/>
              </a:ext>
            </a:extLst>
          </p:cNvPr>
          <p:cNvPicPr>
            <a:picLocks noChangeAspect="1"/>
          </p:cNvPicPr>
          <p:nvPr/>
        </p:nvPicPr>
        <p:blipFill>
          <a:blip r:embed="rId3"/>
          <a:stretch>
            <a:fillRect/>
          </a:stretch>
        </p:blipFill>
        <p:spPr>
          <a:xfrm>
            <a:off x="10306843" y="1242853"/>
            <a:ext cx="1554979" cy="3333750"/>
          </a:xfrm>
          <a:prstGeom prst="rect">
            <a:avLst/>
          </a:prstGeom>
        </p:spPr>
      </p:pic>
    </p:spTree>
    <p:extLst>
      <p:ext uri="{BB962C8B-B14F-4D97-AF65-F5344CB8AC3E}">
        <p14:creationId xmlns:p14="http://schemas.microsoft.com/office/powerpoint/2010/main" val="29706136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Pick</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Tree>
    <p:extLst>
      <p:ext uri="{BB962C8B-B14F-4D97-AF65-F5344CB8AC3E}">
        <p14:creationId xmlns:p14="http://schemas.microsoft.com/office/powerpoint/2010/main" val="8267479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スマホのカメラで撮った写真、</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またはライブラリにある写真を選択して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ゴミ拾い写真を登録します。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カメラ周りの処理を行う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expo-image-picker</a:t>
            </a:r>
            <a:r>
              <a:rPr kumimoji="1" lang="ja-JP" altLang="en-US" sz="2000">
                <a:latin typeface="Meiryo UI" panose="020B0604030504040204" pitchFamily="50" charset="-128"/>
                <a:ea typeface="Meiryo UI" panose="020B0604030504040204" pitchFamily="50" charset="-128"/>
              </a:rPr>
              <a:t>というライブラリを使います。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ImagePicker</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https://docs.expo.io/versions/latest/sdk/imagepicker/</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pic>
        <p:nvPicPr>
          <p:cNvPr id="4" name="図 3">
            <a:extLst>
              <a:ext uri="{FF2B5EF4-FFF2-40B4-BE49-F238E27FC236}">
                <a16:creationId xmlns:a16="http://schemas.microsoft.com/office/drawing/2014/main" id="{7D53A619-4F72-4EC5-A31D-AB2F7DD84ACC}"/>
              </a:ext>
            </a:extLst>
          </p:cNvPr>
          <p:cNvPicPr>
            <a:picLocks noChangeAspect="1"/>
          </p:cNvPicPr>
          <p:nvPr/>
        </p:nvPicPr>
        <p:blipFill>
          <a:blip r:embed="rId4"/>
          <a:stretch>
            <a:fillRect/>
          </a:stretch>
        </p:blipFill>
        <p:spPr>
          <a:xfrm>
            <a:off x="8509266" y="642275"/>
            <a:ext cx="2554608" cy="5476875"/>
          </a:xfrm>
          <a:prstGeom prst="rect">
            <a:avLst/>
          </a:prstGeom>
        </p:spPr>
      </p:pic>
    </p:spTree>
    <p:extLst>
      <p:ext uri="{BB962C8B-B14F-4D97-AF65-F5344CB8AC3E}">
        <p14:creationId xmlns:p14="http://schemas.microsoft.com/office/powerpoint/2010/main" val="38013173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ImagePicker</a:t>
            </a:r>
            <a:r>
              <a:rPr kumimoji="1" lang="ja-JP" altLang="en-US" sz="2800" b="1">
                <a:latin typeface="Meiryo UI" panose="020B0604030504040204" pitchFamily="50" charset="-128"/>
                <a:ea typeface="Meiryo UI" panose="020B0604030504040204" pitchFamily="50" charset="-128"/>
              </a:rPr>
              <a:t>を使ったカメラの操作</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sp>
        <p:nvSpPr>
          <p:cNvPr id="2" name="テキスト ボックス 1">
            <a:extLst>
              <a:ext uri="{FF2B5EF4-FFF2-40B4-BE49-F238E27FC236}">
                <a16:creationId xmlns:a16="http://schemas.microsoft.com/office/drawing/2014/main" id="{EE9A9CE5-AC85-4B23-A929-B0B6CC3D1CA8}"/>
              </a:ext>
            </a:extLst>
          </p:cNvPr>
          <p:cNvSpPr txBox="1"/>
          <p:nvPr/>
        </p:nvSpPr>
        <p:spPr>
          <a:xfrm>
            <a:off x="528372" y="1165907"/>
            <a:ext cx="5405704" cy="5447645"/>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ImagePicker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'expo-image-picker'</a:t>
            </a:r>
            <a:endParaRPr lang="en-US" altLang="ja-JP" sz="900" b="0" dirty="0">
              <a:solidFill>
                <a:srgbClr val="1A1A1A"/>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image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useEffect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status</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requestCameraPermissionsAsync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status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'granted'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alert</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'Sorry, we need camera roll permissions to make this work!'</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status</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requestCameraRollPermissionsAsync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status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'granted'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alert</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'Sorry, we need camera roll permissions to make this work!'</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takePhoto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launchCameraAsync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mediaTypes</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MediaTypeOptions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allowsEditing</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true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aspect: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3</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quality:</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cancelled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uri</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D9EE18A2-51BB-464B-8237-A4B0462567FA}"/>
              </a:ext>
            </a:extLst>
          </p:cNvPr>
          <p:cNvSpPr txBox="1"/>
          <p:nvPr/>
        </p:nvSpPr>
        <p:spPr>
          <a:xfrm>
            <a:off x="6096000" y="1165907"/>
            <a:ext cx="5257799" cy="4893647"/>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launchImageLibraryAsync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mediaTypes: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MediaTypeOptions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allowsEditing:</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true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aspect: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quality: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cancelled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pickUpTrash = () =&gt;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navigation.navigate('home');</a:t>
            </a:r>
          </a:p>
          <a:p>
            <a:r>
              <a:rPr lang="en-US" altLang="ja-JP" sz="900" b="0">
                <a:solidFill>
                  <a:schemeClr val="bg1">
                    <a:lumMod val="65000"/>
                  </a:schemeClr>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takePhoto</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pickImage</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&amp;&amp;</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source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en-US" altLang="ja-JP" sz="900" b="0">
                <a:solidFill>
                  <a:schemeClr val="bg1">
                    <a:lumMod val="65000"/>
                  </a:schemeClr>
                </a:solidFill>
                <a:effectLst/>
                <a:latin typeface="Consolas" panose="020B0609020204030204" pitchFamily="49" charset="0"/>
              </a:rPr>
              <a:t>        onPress={pickUpTrash} disabled={image === ''}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p>
        </p:txBody>
      </p:sp>
      <p:sp>
        <p:nvSpPr>
          <p:cNvPr id="13" name="テキスト ボックス 12">
            <a:extLst>
              <a:ext uri="{FF2B5EF4-FFF2-40B4-BE49-F238E27FC236}">
                <a16:creationId xmlns:a16="http://schemas.microsoft.com/office/drawing/2014/main" id="{B165823A-2BE7-480D-9FE1-ECE14A840526}"/>
              </a:ext>
            </a:extLst>
          </p:cNvPr>
          <p:cNvSpPr txBox="1"/>
          <p:nvPr/>
        </p:nvSpPr>
        <p:spPr>
          <a:xfrm>
            <a:off x="5016843" y="1012018"/>
            <a:ext cx="949364"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Picking</a:t>
            </a:r>
          </a:p>
        </p:txBody>
      </p:sp>
      <p:sp>
        <p:nvSpPr>
          <p:cNvPr id="15" name="テキスト ボックス 14">
            <a:extLst>
              <a:ext uri="{FF2B5EF4-FFF2-40B4-BE49-F238E27FC236}">
                <a16:creationId xmlns:a16="http://schemas.microsoft.com/office/drawing/2014/main" id="{15A92DED-F567-49EA-A82B-EBF4CCBD7680}"/>
              </a:ext>
            </a:extLst>
          </p:cNvPr>
          <p:cNvSpPr txBox="1"/>
          <p:nvPr/>
        </p:nvSpPr>
        <p:spPr>
          <a:xfrm>
            <a:off x="3823282" y="2410479"/>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カメラのアクセス権限チェック</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2D424BA-50AA-4483-9B4A-07EC378356F0}"/>
              </a:ext>
            </a:extLst>
          </p:cNvPr>
          <p:cNvSpPr txBox="1"/>
          <p:nvPr/>
        </p:nvSpPr>
        <p:spPr>
          <a:xfrm>
            <a:off x="3823282" y="4352405"/>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カメラで写真をとる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BB0BD4B7-9B59-4B3A-8EB8-8E5C5D4FD4C4}"/>
              </a:ext>
            </a:extLst>
          </p:cNvPr>
          <p:cNvSpPr txBox="1"/>
          <p:nvPr/>
        </p:nvSpPr>
        <p:spPr>
          <a:xfrm>
            <a:off x="8493364" y="1845992"/>
            <a:ext cx="2743200"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ライブラリにある写真を選択する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54639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EC6F3664-AA28-4D14-A7CA-1F8FAEF60F41}"/>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06C2AF50-CC3E-405B-8BB5-6429ABFB4CB5}"/>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ImagePicker</a:t>
            </a:r>
            <a:r>
              <a:rPr kumimoji="1" lang="ja-JP" altLang="en-US" sz="2800" b="1">
                <a:latin typeface="Meiryo UI" panose="020B0604030504040204" pitchFamily="50" charset="-128"/>
                <a:ea typeface="Meiryo UI" panose="020B0604030504040204" pitchFamily="50" charset="-128"/>
              </a:rPr>
              <a:t>を使ったカメラの操作</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sp>
        <p:nvSpPr>
          <p:cNvPr id="2" name="テキスト ボックス 1">
            <a:extLst>
              <a:ext uri="{FF2B5EF4-FFF2-40B4-BE49-F238E27FC236}">
                <a16:creationId xmlns:a16="http://schemas.microsoft.com/office/drawing/2014/main" id="{EE9A9CE5-AC85-4B23-A929-B0B6CC3D1CA8}"/>
              </a:ext>
            </a:extLst>
          </p:cNvPr>
          <p:cNvSpPr txBox="1"/>
          <p:nvPr/>
        </p:nvSpPr>
        <p:spPr>
          <a:xfrm>
            <a:off x="528372" y="1165907"/>
            <a:ext cx="5405704" cy="5447645"/>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ImagePicker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'expo-image-picker'</a:t>
            </a:r>
            <a:endParaRPr lang="en-US" altLang="ja-JP" sz="900" b="0" dirty="0">
              <a:solidFill>
                <a:srgbClr val="1A1A1A"/>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image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useEffect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status</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requestCameraPermissionsAsync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status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'granted'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alert</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'Sorry, we need camera roll permissions to make this work!'</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status</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requestCameraRollPermissionsAsync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status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'granted'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alert</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'Sorry, we need camera roll permissions to make this work!'</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takePhoto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launchCameraAsync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mediaTypes</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MediaTypeOptions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allowsEditing</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true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aspect: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3</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quality:</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cancelled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uri</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D9EE18A2-51BB-464B-8237-A4B0462567FA}"/>
              </a:ext>
            </a:extLst>
          </p:cNvPr>
          <p:cNvSpPr txBox="1"/>
          <p:nvPr/>
        </p:nvSpPr>
        <p:spPr>
          <a:xfrm>
            <a:off x="6096000" y="1165907"/>
            <a:ext cx="5257799" cy="4893647"/>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launchImageLibraryAsync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mediaTypes: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MediaTypeOptions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allowsEditing:</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true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aspect: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quality: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cancelled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pickUpTrash = () =&gt;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navigation.navigate('home');</a:t>
            </a:r>
          </a:p>
          <a:p>
            <a:r>
              <a:rPr lang="en-US" altLang="ja-JP" sz="900" b="0">
                <a:solidFill>
                  <a:schemeClr val="bg1">
                    <a:lumMod val="65000"/>
                  </a:schemeClr>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takePhoto</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pickImage</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&amp;&amp;</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source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en-US" altLang="ja-JP" sz="900" b="0">
                <a:solidFill>
                  <a:schemeClr val="bg1">
                    <a:lumMod val="65000"/>
                  </a:schemeClr>
                </a:solidFill>
                <a:effectLst/>
                <a:latin typeface="Consolas" panose="020B0609020204030204" pitchFamily="49" charset="0"/>
              </a:rPr>
              <a:t>        onPress={pickUpTrash} disabled={image === ''}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p>
        </p:txBody>
      </p:sp>
      <p:sp>
        <p:nvSpPr>
          <p:cNvPr id="13" name="テキスト ボックス 12">
            <a:extLst>
              <a:ext uri="{FF2B5EF4-FFF2-40B4-BE49-F238E27FC236}">
                <a16:creationId xmlns:a16="http://schemas.microsoft.com/office/drawing/2014/main" id="{B165823A-2BE7-480D-9FE1-ECE14A840526}"/>
              </a:ext>
            </a:extLst>
          </p:cNvPr>
          <p:cNvSpPr txBox="1"/>
          <p:nvPr/>
        </p:nvSpPr>
        <p:spPr>
          <a:xfrm>
            <a:off x="5016843" y="1012018"/>
            <a:ext cx="949364"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Picking</a:t>
            </a:r>
          </a:p>
        </p:txBody>
      </p:sp>
      <p:sp>
        <p:nvSpPr>
          <p:cNvPr id="15" name="テキスト ボックス 14">
            <a:extLst>
              <a:ext uri="{FF2B5EF4-FFF2-40B4-BE49-F238E27FC236}">
                <a16:creationId xmlns:a16="http://schemas.microsoft.com/office/drawing/2014/main" id="{15A92DED-F567-49EA-A82B-EBF4CCBD7680}"/>
              </a:ext>
            </a:extLst>
          </p:cNvPr>
          <p:cNvSpPr txBox="1"/>
          <p:nvPr/>
        </p:nvSpPr>
        <p:spPr>
          <a:xfrm>
            <a:off x="3823282" y="2410479"/>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カメラのアクセス権限チェック</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2D424BA-50AA-4483-9B4A-07EC378356F0}"/>
              </a:ext>
            </a:extLst>
          </p:cNvPr>
          <p:cNvSpPr txBox="1"/>
          <p:nvPr/>
        </p:nvSpPr>
        <p:spPr>
          <a:xfrm>
            <a:off x="3823282" y="4352405"/>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カメラで写真をとる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BB0BD4B7-9B59-4B3A-8EB8-8E5C5D4FD4C4}"/>
              </a:ext>
            </a:extLst>
          </p:cNvPr>
          <p:cNvSpPr txBox="1"/>
          <p:nvPr/>
        </p:nvSpPr>
        <p:spPr>
          <a:xfrm>
            <a:off x="8493364" y="1845992"/>
            <a:ext cx="2743200"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ライブラリにある写真を選択する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424970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278189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クロージング</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spTree>
    <p:extLst>
      <p:ext uri="{BB962C8B-B14F-4D97-AF65-F5344CB8AC3E}">
        <p14:creationId xmlns:p14="http://schemas.microsoft.com/office/powerpoint/2010/main" val="13140926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モバイルの</a:t>
            </a:r>
            <a:r>
              <a:rPr kumimoji="1" lang="ja-JP" altLang="en-US" sz="2000" dirty="0">
                <a:highlight>
                  <a:srgbClr val="FFFF00"/>
                </a:highlight>
                <a:latin typeface="Meiryo UI" panose="020B0604030504040204" pitchFamily="50" charset="-128"/>
                <a:ea typeface="Meiryo UI" panose="020B0604030504040204" pitchFamily="50" charset="-128"/>
              </a:rPr>
              <a:t>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Fintan</a:t>
            </a:r>
            <a:r>
              <a:rPr kumimoji="1" lang="ja-JP" altLang="en-US" sz="2000">
                <a:latin typeface="Meiryo UI" panose="020B0604030504040204" pitchFamily="50" charset="-128"/>
                <a:ea typeface="Meiryo UI" panose="020B0604030504040204" pitchFamily="50" charset="-128"/>
              </a:rPr>
              <a:t>でモバイルのノウハウを公開</a:t>
            </a:r>
            <a:r>
              <a:rPr kumimoji="1" lang="ja-JP" altLang="en-US" sz="2000" dirty="0">
                <a:latin typeface="Meiryo UI" panose="020B0604030504040204" pitchFamily="50" charset="-128"/>
                <a:ea typeface="Meiryo UI" panose="020B0604030504040204" pitchFamily="50" charset="-128"/>
              </a:rPr>
              <a:t>して</a:t>
            </a:r>
            <a:r>
              <a:rPr kumimoji="1" lang="ja-JP" altLang="en-US" sz="2000">
                <a:latin typeface="Meiryo UI" panose="020B0604030504040204" pitchFamily="50" charset="-128"/>
                <a:ea typeface="Meiryo UI" panose="020B0604030504040204" pitchFamily="50" charset="-128"/>
              </a:rPr>
              <a:t>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モバイルアプリケーションのセキュリティと認証</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https://fintan.jp/?p=5950</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a:t>
            </a:r>
            <a:r>
              <a:rPr kumimoji="1" lang="ja-JP" altLang="en-US" sz="2000">
                <a:latin typeface="Meiryo UI" panose="020B0604030504040204" pitchFamily="50" charset="-128"/>
                <a:ea typeface="Meiryo UI" panose="020B0604030504040204" pitchFamily="50" charset="-128"/>
              </a:rPr>
              <a:t>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4"/>
              </a:rPr>
              <a:t>https://fintan.jp/</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モバイルハンズオン</a:t>
            </a:r>
            <a:r>
              <a:rPr kumimoji="1" lang="ja-JP" altLang="en-US" sz="2800" b="1" dirty="0">
                <a:latin typeface="Meiryo UI" panose="020B0604030504040204" pitchFamily="50" charset="-128"/>
                <a:ea typeface="Meiryo UI" panose="020B0604030504040204" pitchFamily="50" charset="-128"/>
              </a:rPr>
              <a:t>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spTree>
    <p:extLst>
      <p:ext uri="{BB962C8B-B14F-4D97-AF65-F5344CB8AC3E}">
        <p14:creationId xmlns:p14="http://schemas.microsoft.com/office/powerpoint/2010/main" val="6844180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サービス</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プロダクトの開発に欠かせない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アプリ開発と</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を</a:t>
            </a:r>
            <a:r>
              <a:rPr kumimoji="1" lang="ja-JP" altLang="en-US" sz="2000">
                <a:highlight>
                  <a:srgbClr val="FFFF00"/>
                </a:highlight>
                <a:latin typeface="Meiryo UI" panose="020B0604030504040204" pitchFamily="50" charset="-128"/>
                <a:ea typeface="Meiryo UI" panose="020B0604030504040204" pitchFamily="50" charset="-128"/>
              </a:rPr>
              <a:t>体験</a:t>
            </a:r>
            <a:r>
              <a:rPr kumimoji="1" lang="ja-JP" altLang="en-US" sz="2000">
                <a:latin typeface="Meiryo UI" panose="020B0604030504040204" pitchFamily="50" charset="-128"/>
                <a:ea typeface="Meiryo UI" panose="020B0604030504040204" pitchFamily="50" charset="-128"/>
              </a:rPr>
              <a:t>してみませんか？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10</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12</a:t>
            </a:r>
            <a:r>
              <a:rPr kumimoji="1" lang="ja-JP" altLang="en-US" sz="2000">
                <a:latin typeface="Meiryo UI" panose="020B0604030504040204" pitchFamily="50" charset="-128"/>
                <a:ea typeface="Meiryo UI" panose="020B0604030504040204" pitchFamily="50" charset="-128"/>
              </a:rPr>
              <a:t>月　モバイルハンズオン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月　</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ハンズオン</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2</a:t>
            </a:r>
            <a:r>
              <a:rPr kumimoji="1" lang="ja-JP" altLang="en-US" sz="2000">
                <a:latin typeface="Meiryo UI" panose="020B0604030504040204" pitchFamily="50" charset="-128"/>
                <a:ea typeface="Meiryo UI" panose="020B0604030504040204" pitchFamily="50" charset="-128"/>
              </a:rPr>
              <a:t>月　</a:t>
            </a:r>
            <a:r>
              <a:rPr kumimoji="1" lang="ja-JP" altLang="en-US" sz="2000">
                <a:highlight>
                  <a:srgbClr val="FFFF00"/>
                </a:highlight>
                <a:latin typeface="Meiryo UI" panose="020B0604030504040204" pitchFamily="50" charset="-128"/>
                <a:ea typeface="Meiryo UI" panose="020B0604030504040204" pitchFamily="50" charset="-128"/>
              </a:rPr>
              <a:t>チームで腕試しハッカソン</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spTree>
    <p:extLst>
      <p:ext uri="{BB962C8B-B14F-4D97-AF65-F5344CB8AC3E}">
        <p14:creationId xmlns:p14="http://schemas.microsoft.com/office/powerpoint/2010/main" val="34745158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2100525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ログイン画面はフルスクリーンです。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ログイン後の残り画面はタブナビゲーションで遷移します。</a:t>
            </a:r>
            <a:endParaRPr kumimoji="1" lang="en-US" altLang="ja-JP" sz="2000">
              <a:latin typeface="Meiryo UI" panose="020B0604030504040204" pitchFamily="50" charset="-128"/>
              <a:ea typeface="Meiryo UI" panose="020B0604030504040204" pitchFamily="50" charset="-128"/>
            </a:endParaRPr>
          </a:p>
        </p:txBody>
      </p:sp>
      <p:cxnSp>
        <p:nvCxnSpPr>
          <p:cNvPr id="9" name="直線矢印コネクタ 8">
            <a:extLst>
              <a:ext uri="{FF2B5EF4-FFF2-40B4-BE49-F238E27FC236}">
                <a16:creationId xmlns:a16="http://schemas.microsoft.com/office/drawing/2014/main" id="{D5F37406-7F53-43AB-9677-A729C631D20E}"/>
              </a:ext>
            </a:extLst>
          </p:cNvPr>
          <p:cNvCxnSpPr>
            <a:cxnSpLocks/>
          </p:cNvCxnSpPr>
          <p:nvPr/>
        </p:nvCxnSpPr>
        <p:spPr>
          <a:xfrm>
            <a:off x="2666447" y="4064303"/>
            <a:ext cx="1044149"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760677F-1098-4384-8269-1152EBEB9392}"/>
              </a:ext>
            </a:extLst>
          </p:cNvPr>
          <p:cNvSpPr txBox="1"/>
          <p:nvPr/>
        </p:nvSpPr>
        <p:spPr>
          <a:xfrm>
            <a:off x="1377392" y="5023056"/>
            <a:ext cx="887849" cy="271549"/>
          </a:xfrm>
          <a:prstGeom prst="rect">
            <a:avLst/>
          </a:prstGeom>
          <a:noFill/>
        </p:spPr>
        <p:txBody>
          <a:bodyPr wrap="square" lIns="0" tIns="0" rIns="0" bIns="0" rtlCol="0" anchor="t" anchorCtr="0">
            <a:spAutoFit/>
          </a:bodyPr>
          <a:lstStyle/>
          <a:p>
            <a:pPr algn="ctr">
              <a:lnSpc>
                <a:spcPts val="24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login</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
        <p:nvSpPr>
          <p:cNvPr id="8" name="テキスト ボックス 7">
            <a:extLst>
              <a:ext uri="{FF2B5EF4-FFF2-40B4-BE49-F238E27FC236}">
                <a16:creationId xmlns:a16="http://schemas.microsoft.com/office/drawing/2014/main" id="{CD9BA6BE-FC7A-4D3D-9F68-86AB38D4255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Demo</a:t>
            </a:r>
          </a:p>
        </p:txBody>
      </p:sp>
      <p:pic>
        <p:nvPicPr>
          <p:cNvPr id="10" name="図 9">
            <a:extLst>
              <a:ext uri="{FF2B5EF4-FFF2-40B4-BE49-F238E27FC236}">
                <a16:creationId xmlns:a16="http://schemas.microsoft.com/office/drawing/2014/main" id="{B7F4AA7C-00E4-43B3-B949-512DE8363ABE}"/>
              </a:ext>
            </a:extLst>
          </p:cNvPr>
          <p:cNvPicPr>
            <a:picLocks noChangeAspect="1"/>
          </p:cNvPicPr>
          <p:nvPr/>
        </p:nvPicPr>
        <p:blipFill>
          <a:blip r:embed="rId3"/>
          <a:stretch>
            <a:fillRect/>
          </a:stretch>
        </p:blipFill>
        <p:spPr>
          <a:xfrm>
            <a:off x="1377392" y="3058433"/>
            <a:ext cx="887847" cy="1903474"/>
          </a:xfrm>
          <a:prstGeom prst="rect">
            <a:avLst/>
          </a:prstGeom>
        </p:spPr>
      </p:pic>
      <p:pic>
        <p:nvPicPr>
          <p:cNvPr id="11" name="図 10">
            <a:extLst>
              <a:ext uri="{FF2B5EF4-FFF2-40B4-BE49-F238E27FC236}">
                <a16:creationId xmlns:a16="http://schemas.microsoft.com/office/drawing/2014/main" id="{7D80D77E-8F2A-419F-9797-CA2964C26D2D}"/>
              </a:ext>
            </a:extLst>
          </p:cNvPr>
          <p:cNvPicPr>
            <a:picLocks noChangeAspect="1"/>
          </p:cNvPicPr>
          <p:nvPr/>
        </p:nvPicPr>
        <p:blipFill>
          <a:blip r:embed="rId4"/>
          <a:stretch>
            <a:fillRect/>
          </a:stretch>
        </p:blipFill>
        <p:spPr>
          <a:xfrm>
            <a:off x="4148463" y="3063195"/>
            <a:ext cx="885626" cy="1898712"/>
          </a:xfrm>
          <a:prstGeom prst="rect">
            <a:avLst/>
          </a:prstGeom>
        </p:spPr>
      </p:pic>
      <p:pic>
        <p:nvPicPr>
          <p:cNvPr id="12" name="図 11">
            <a:extLst>
              <a:ext uri="{FF2B5EF4-FFF2-40B4-BE49-F238E27FC236}">
                <a16:creationId xmlns:a16="http://schemas.microsoft.com/office/drawing/2014/main" id="{4281D641-9EF4-4327-9DBD-FA871366F3A4}"/>
              </a:ext>
            </a:extLst>
          </p:cNvPr>
          <p:cNvPicPr>
            <a:picLocks noChangeAspect="1"/>
          </p:cNvPicPr>
          <p:nvPr/>
        </p:nvPicPr>
        <p:blipFill>
          <a:blip r:embed="rId5"/>
          <a:stretch>
            <a:fillRect/>
          </a:stretch>
        </p:blipFill>
        <p:spPr>
          <a:xfrm>
            <a:off x="10201406" y="1158532"/>
            <a:ext cx="887847" cy="1903474"/>
          </a:xfrm>
          <a:prstGeom prst="rect">
            <a:avLst/>
          </a:prstGeom>
        </p:spPr>
      </p:pic>
      <p:pic>
        <p:nvPicPr>
          <p:cNvPr id="15" name="図 14">
            <a:extLst>
              <a:ext uri="{FF2B5EF4-FFF2-40B4-BE49-F238E27FC236}">
                <a16:creationId xmlns:a16="http://schemas.microsoft.com/office/drawing/2014/main" id="{FC7732BD-3757-43FD-9B0A-2DF7101F906A}"/>
              </a:ext>
            </a:extLst>
          </p:cNvPr>
          <p:cNvPicPr>
            <a:picLocks noChangeAspect="1"/>
          </p:cNvPicPr>
          <p:nvPr/>
        </p:nvPicPr>
        <p:blipFill>
          <a:blip r:embed="rId6"/>
          <a:stretch>
            <a:fillRect/>
          </a:stretch>
        </p:blipFill>
        <p:spPr>
          <a:xfrm>
            <a:off x="7675139" y="1158532"/>
            <a:ext cx="887847" cy="1903474"/>
          </a:xfrm>
          <a:prstGeom prst="rect">
            <a:avLst/>
          </a:prstGeom>
        </p:spPr>
      </p:pic>
      <p:pic>
        <p:nvPicPr>
          <p:cNvPr id="17" name="図 16">
            <a:extLst>
              <a:ext uri="{FF2B5EF4-FFF2-40B4-BE49-F238E27FC236}">
                <a16:creationId xmlns:a16="http://schemas.microsoft.com/office/drawing/2014/main" id="{563F9BFF-9AC5-4122-A918-83C7E0DCEFCB}"/>
              </a:ext>
            </a:extLst>
          </p:cNvPr>
          <p:cNvPicPr>
            <a:picLocks noChangeAspect="1"/>
          </p:cNvPicPr>
          <p:nvPr/>
        </p:nvPicPr>
        <p:blipFill>
          <a:blip r:embed="rId7"/>
          <a:stretch>
            <a:fillRect/>
          </a:stretch>
        </p:blipFill>
        <p:spPr>
          <a:xfrm>
            <a:off x="7681647" y="4286777"/>
            <a:ext cx="887847" cy="1903474"/>
          </a:xfrm>
          <a:prstGeom prst="rect">
            <a:avLst/>
          </a:prstGeom>
        </p:spPr>
      </p:pic>
      <p:sp>
        <p:nvSpPr>
          <p:cNvPr id="18" name="テキスト ボックス 17">
            <a:extLst>
              <a:ext uri="{FF2B5EF4-FFF2-40B4-BE49-F238E27FC236}">
                <a16:creationId xmlns:a16="http://schemas.microsoft.com/office/drawing/2014/main" id="{159DCCBF-9196-4BEF-82BA-2B956F4FCFDB}"/>
              </a:ext>
            </a:extLst>
          </p:cNvPr>
          <p:cNvSpPr txBox="1"/>
          <p:nvPr/>
        </p:nvSpPr>
        <p:spPr>
          <a:xfrm>
            <a:off x="4145595" y="5023055"/>
            <a:ext cx="887849" cy="271549"/>
          </a:xfrm>
          <a:prstGeom prst="rect">
            <a:avLst/>
          </a:prstGeom>
          <a:noFill/>
        </p:spPr>
        <p:txBody>
          <a:bodyPr wrap="square" lIns="0" tIns="0" rIns="0" bIns="0" rtlCol="0" anchor="t" anchorCtr="0">
            <a:spAutoFit/>
          </a:bodyPr>
          <a:lstStyle/>
          <a:p>
            <a:pPr algn="ctr">
              <a:lnSpc>
                <a:spcPts val="24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home</a:t>
            </a:r>
          </a:p>
        </p:txBody>
      </p:sp>
      <p:sp>
        <p:nvSpPr>
          <p:cNvPr id="22" name="テキスト ボックス 21">
            <a:extLst>
              <a:ext uri="{FF2B5EF4-FFF2-40B4-BE49-F238E27FC236}">
                <a16:creationId xmlns:a16="http://schemas.microsoft.com/office/drawing/2014/main" id="{B6651C9E-9185-4BDB-9028-D6713DADB03C}"/>
              </a:ext>
            </a:extLst>
          </p:cNvPr>
          <p:cNvSpPr txBox="1"/>
          <p:nvPr/>
        </p:nvSpPr>
        <p:spPr>
          <a:xfrm>
            <a:off x="7675139" y="3123153"/>
            <a:ext cx="887849" cy="271549"/>
          </a:xfrm>
          <a:prstGeom prst="rect">
            <a:avLst/>
          </a:prstGeom>
          <a:noFill/>
        </p:spPr>
        <p:txBody>
          <a:bodyPr wrap="square" lIns="0" tIns="0" rIns="0" bIns="0" rtlCol="0" anchor="t" anchorCtr="0">
            <a:spAutoFit/>
          </a:bodyPr>
          <a:lstStyle/>
          <a:p>
            <a:pPr algn="ctr">
              <a:lnSpc>
                <a:spcPts val="24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pick</a:t>
            </a:r>
          </a:p>
        </p:txBody>
      </p:sp>
      <p:sp>
        <p:nvSpPr>
          <p:cNvPr id="26" name="テキスト ボックス 25">
            <a:extLst>
              <a:ext uri="{FF2B5EF4-FFF2-40B4-BE49-F238E27FC236}">
                <a16:creationId xmlns:a16="http://schemas.microsoft.com/office/drawing/2014/main" id="{D3A5B8FA-8F96-4AE8-8AB0-89BFEA237B64}"/>
              </a:ext>
            </a:extLst>
          </p:cNvPr>
          <p:cNvSpPr txBox="1"/>
          <p:nvPr/>
        </p:nvSpPr>
        <p:spPr>
          <a:xfrm>
            <a:off x="7681647" y="6251400"/>
            <a:ext cx="887849" cy="271549"/>
          </a:xfrm>
          <a:prstGeom prst="rect">
            <a:avLst/>
          </a:prstGeom>
          <a:noFill/>
        </p:spPr>
        <p:txBody>
          <a:bodyPr wrap="square" lIns="0" tIns="0" rIns="0" bIns="0" rtlCol="0" anchor="t" anchorCtr="0">
            <a:spAutoFit/>
          </a:bodyPr>
          <a:lstStyle/>
          <a:p>
            <a:pPr algn="ctr">
              <a:lnSpc>
                <a:spcPts val="24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logout</a:t>
            </a:r>
          </a:p>
        </p:txBody>
      </p:sp>
      <p:sp>
        <p:nvSpPr>
          <p:cNvPr id="28" name="テキスト ボックス 27">
            <a:extLst>
              <a:ext uri="{FF2B5EF4-FFF2-40B4-BE49-F238E27FC236}">
                <a16:creationId xmlns:a16="http://schemas.microsoft.com/office/drawing/2014/main" id="{708EED98-4866-4936-8F21-FD642C9949B4}"/>
              </a:ext>
            </a:extLst>
          </p:cNvPr>
          <p:cNvSpPr txBox="1"/>
          <p:nvPr/>
        </p:nvSpPr>
        <p:spPr>
          <a:xfrm>
            <a:off x="10201406" y="3123155"/>
            <a:ext cx="887849" cy="271549"/>
          </a:xfrm>
          <a:prstGeom prst="rect">
            <a:avLst/>
          </a:prstGeom>
          <a:noFill/>
        </p:spPr>
        <p:txBody>
          <a:bodyPr wrap="square" lIns="0" tIns="0" rIns="0" bIns="0" rtlCol="0" anchor="t" anchorCtr="0">
            <a:spAutoFit/>
          </a:bodyPr>
          <a:lstStyle/>
          <a:p>
            <a:pPr algn="ctr">
              <a:lnSpc>
                <a:spcPts val="2400"/>
              </a:lnSpc>
            </a:pPr>
            <a:r>
              <a:rPr kumimoji="1" lang="ja-JP" altLang="en-US" sz="1600">
                <a:solidFill>
                  <a:schemeClr val="bg2">
                    <a:lumMod val="50000"/>
                  </a:schemeClr>
                </a:solidFill>
                <a:latin typeface="Meiryo UI" panose="020B0604030504040204" pitchFamily="50" charset="-128"/>
                <a:ea typeface="Meiryo UI" panose="020B0604030504040204" pitchFamily="50" charset="-128"/>
              </a:rPr>
              <a:t>カメラ</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5D844A1D-5939-421D-AC76-6ADCA8AA00BB}"/>
              </a:ext>
            </a:extLst>
          </p:cNvPr>
          <p:cNvCxnSpPr>
            <a:cxnSpLocks/>
          </p:cNvCxnSpPr>
          <p:nvPr/>
        </p:nvCxnSpPr>
        <p:spPr>
          <a:xfrm flipV="1">
            <a:off x="5350213" y="2485498"/>
            <a:ext cx="1979996" cy="1381967"/>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947A7621-A62C-4555-85A6-BE9BB54075C2}"/>
              </a:ext>
            </a:extLst>
          </p:cNvPr>
          <p:cNvCxnSpPr>
            <a:cxnSpLocks/>
          </p:cNvCxnSpPr>
          <p:nvPr/>
        </p:nvCxnSpPr>
        <p:spPr>
          <a:xfrm>
            <a:off x="5350213" y="4372502"/>
            <a:ext cx="2024977" cy="589405"/>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042BAFF9-92FB-4839-878F-77CC3F175137}"/>
              </a:ext>
            </a:extLst>
          </p:cNvPr>
          <p:cNvCxnSpPr>
            <a:cxnSpLocks/>
          </p:cNvCxnSpPr>
          <p:nvPr/>
        </p:nvCxnSpPr>
        <p:spPr>
          <a:xfrm flipV="1">
            <a:off x="8907916" y="2102685"/>
            <a:ext cx="948559" cy="7584"/>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3E10206-C1E2-4AEF-BB2F-32249B06C1E1}"/>
              </a:ext>
            </a:extLst>
          </p:cNvPr>
          <p:cNvCxnSpPr>
            <a:cxnSpLocks/>
          </p:cNvCxnSpPr>
          <p:nvPr/>
        </p:nvCxnSpPr>
        <p:spPr>
          <a:xfrm rot="10800000">
            <a:off x="1799617" y="5466945"/>
            <a:ext cx="5575574" cy="634312"/>
          </a:xfrm>
          <a:prstGeom prst="bentConnector3">
            <a:avLst>
              <a:gd name="adj1" fmla="val 100073"/>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E3CE6EDA-9E7A-41E2-AFD5-5CE22470DC1D}"/>
              </a:ext>
            </a:extLst>
          </p:cNvPr>
          <p:cNvCxnSpPr>
            <a:cxnSpLocks/>
          </p:cNvCxnSpPr>
          <p:nvPr/>
        </p:nvCxnSpPr>
        <p:spPr>
          <a:xfrm>
            <a:off x="8064230" y="3592703"/>
            <a:ext cx="0" cy="50906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3951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a:t>
            </a:r>
            <a:r>
              <a:rPr kumimoji="1" lang="ja-JP" altLang="en-US" sz="2000" dirty="0">
                <a:highlight>
                  <a:srgbClr val="FFFF00"/>
                </a:highlight>
                <a:latin typeface="Meiryo UI" panose="020B0604030504040204" pitchFamily="50" charset="-128"/>
                <a:ea typeface="Meiryo UI" panose="020B0604030504040204" pitchFamily="50" charset="-128"/>
              </a:rPr>
              <a:t>東京、大阪で経験</a:t>
            </a:r>
            <a:r>
              <a:rPr kumimoji="1" lang="ja-JP" altLang="en-US" sz="2000">
                <a:highlight>
                  <a:srgbClr val="FFFF00"/>
                </a:highlight>
                <a:latin typeface="Meiryo UI" panose="020B0604030504040204" pitchFamily="50" charset="-128"/>
                <a:ea typeface="Meiryo UI" panose="020B0604030504040204" pitchFamily="50" charset="-128"/>
              </a:rPr>
              <a:t>を積んでその</a:t>
            </a:r>
            <a:r>
              <a:rPr kumimoji="1" lang="ja-JP" altLang="en-US" sz="2000" dirty="0">
                <a:highlight>
                  <a:srgbClr val="FFFF00"/>
                </a:highlight>
                <a:latin typeface="Meiryo UI" panose="020B0604030504040204" pitchFamily="50" charset="-128"/>
                <a:ea typeface="Meiryo UI" panose="020B0604030504040204" pitchFamily="50" charset="-128"/>
              </a:rPr>
              <a:t>ままでもいいし</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U/I</a:t>
            </a:r>
            <a:r>
              <a:rPr kumimoji="1" lang="ja-JP" altLang="en-US" sz="2000" dirty="0">
                <a:highlight>
                  <a:srgbClr val="FFFF00"/>
                </a:highlight>
                <a:latin typeface="Meiryo UI" panose="020B0604030504040204" pitchFamily="50" charset="-128"/>
                <a:ea typeface="Meiryo UI" panose="020B0604030504040204" pitchFamily="50" charset="-128"/>
              </a:rPr>
              <a:t>ターンで会津若松でもいいし</a:t>
            </a:r>
            <a:r>
              <a:rPr kumimoji="1" lang="ja-JP" altLang="en-US" sz="2000" dirty="0">
                <a:latin typeface="Meiryo UI" panose="020B0604030504040204" pitchFamily="50" charset="-128"/>
                <a:ea typeface="Meiryo UI" panose="020B0604030504040204" pitchFamily="50" charset="-128"/>
              </a:rPr>
              <a:t>、一緒に働きません</a:t>
            </a:r>
            <a:r>
              <a:rPr kumimoji="1" lang="ja-JP" altLang="en-US" sz="2000">
                <a:latin typeface="Meiryo UI" panose="020B0604030504040204" pitchFamily="50" charset="-128"/>
                <a:ea typeface="Meiryo UI" panose="020B0604030504040204" pitchFamily="50" charset="-128"/>
              </a:rPr>
              <a:t>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449" y="1642612"/>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8861942" y="3254901"/>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064120" y="2413084"/>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326519" y="4800913"/>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385463" y="4376793"/>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7806309" y="5092630"/>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249012" y="4643725"/>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099753" y="5169488"/>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sp>
        <p:nvSpPr>
          <p:cNvPr id="10" name="テキスト ボックス 9">
            <a:extLst>
              <a:ext uri="{FF2B5EF4-FFF2-40B4-BE49-F238E27FC236}">
                <a16:creationId xmlns:a16="http://schemas.microsoft.com/office/drawing/2014/main" id="{ABC2B21D-52E8-48F6-AAB2-699ACAD2242E}"/>
              </a:ext>
            </a:extLst>
          </p:cNvPr>
          <p:cNvSpPr txBox="1"/>
          <p:nvPr/>
        </p:nvSpPr>
        <p:spPr>
          <a:xfrm>
            <a:off x="769874" y="3636936"/>
            <a:ext cx="3369287"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エントリーページ</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4"/>
              </a:rPr>
              <a:t>https://www.tis.co.jp/recruit/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171873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pic>
        <p:nvPicPr>
          <p:cNvPr id="16" name="図 15">
            <a:extLst>
              <a:ext uri="{FF2B5EF4-FFF2-40B4-BE49-F238E27FC236}">
                <a16:creationId xmlns:a16="http://schemas.microsoft.com/office/drawing/2014/main" id="{84CC6DED-6B72-421A-8F87-DC809CCAEA6B}"/>
              </a:ext>
            </a:extLst>
          </p:cNvPr>
          <p:cNvPicPr>
            <a:picLocks noChangeAspect="1"/>
          </p:cNvPicPr>
          <p:nvPr/>
        </p:nvPicPr>
        <p:blipFill>
          <a:blip r:embed="rId3"/>
          <a:stretch>
            <a:fillRect/>
          </a:stretch>
        </p:blipFill>
        <p:spPr>
          <a:xfrm>
            <a:off x="249047" y="232316"/>
            <a:ext cx="5139382" cy="6439394"/>
          </a:xfrm>
          <a:prstGeom prst="rect">
            <a:avLst/>
          </a:prstGeom>
        </p:spPr>
      </p:pic>
      <p:sp>
        <p:nvSpPr>
          <p:cNvPr id="18" name="テキスト ボックス 17">
            <a:extLst>
              <a:ext uri="{FF2B5EF4-FFF2-40B4-BE49-F238E27FC236}">
                <a16:creationId xmlns:a16="http://schemas.microsoft.com/office/drawing/2014/main" id="{7F503C3A-E9EF-49C7-ADAC-B34B9D207748}"/>
              </a:ext>
            </a:extLst>
          </p:cNvPr>
          <p:cNvSpPr txBox="1"/>
          <p:nvPr/>
        </p:nvSpPr>
        <p:spPr>
          <a:xfrm>
            <a:off x="5692567" y="458492"/>
            <a:ext cx="6499433" cy="5775620"/>
          </a:xfrm>
          <a:prstGeom prst="rect">
            <a:avLst/>
          </a:prstGeom>
          <a:noFill/>
        </p:spPr>
        <p:txBody>
          <a:bodyPr wrap="square" rtlCol="0">
            <a:spAutoFit/>
          </a:bodyPr>
          <a:lstStyle/>
          <a:p>
            <a:pPr>
              <a:lnSpc>
                <a:spcPts val="3200"/>
              </a:lnSpc>
            </a:pPr>
            <a:r>
              <a:rPr kumimoji="1" lang="ja-JP" altLang="en-US" sz="1600">
                <a:latin typeface="Meiryo UI" panose="020B0604030504040204" pitchFamily="50" charset="-128"/>
                <a:ea typeface="Meiryo UI" panose="020B0604030504040204" pitchFamily="50" charset="-128"/>
              </a:rPr>
              <a:t>■申込方法</a:t>
            </a:r>
          </a:p>
          <a:p>
            <a:pPr>
              <a:lnSpc>
                <a:spcPts val="3200"/>
              </a:lnSpc>
            </a:pPr>
            <a:r>
              <a:rPr kumimoji="1" lang="ja-JP" altLang="en-US" sz="1600">
                <a:latin typeface="Meiryo UI" panose="020B0604030504040204" pitchFamily="50" charset="-128"/>
                <a:ea typeface="Meiryo UI" panose="020B0604030504040204" pitchFamily="50" charset="-128"/>
              </a:rPr>
              <a:t>まずは</a:t>
            </a:r>
            <a:r>
              <a:rPr kumimoji="1" lang="en-US" altLang="ja-JP" sz="1600">
                <a:latin typeface="Meiryo UI" panose="020B0604030504040204" pitchFamily="50" charset="-128"/>
                <a:ea typeface="Meiryo UI" panose="020B0604030504040204" pitchFamily="50" charset="-128"/>
              </a:rPr>
              <a:t>TIS </a:t>
            </a:r>
            <a:r>
              <a:rPr kumimoji="1" lang="ja-JP" altLang="en-US" sz="1600">
                <a:latin typeface="Meiryo UI" panose="020B0604030504040204" pitchFamily="50" charset="-128"/>
                <a:ea typeface="Meiryo UI" panose="020B0604030504040204" pitchFamily="50" charset="-128"/>
              </a:rPr>
              <a:t>新卒採用サイトにて、エントリーをお願いします！</a:t>
            </a:r>
          </a:p>
          <a:p>
            <a:pPr>
              <a:lnSpc>
                <a:spcPts val="3200"/>
              </a:lnSpc>
            </a:pPr>
            <a:r>
              <a:rPr kumimoji="1" lang="ja-JP" altLang="en-US" sz="1600">
                <a:latin typeface="Meiryo UI" panose="020B0604030504040204" pitchFamily="50" charset="-128"/>
                <a:ea typeface="Meiryo UI" panose="020B0604030504040204" pitchFamily="50" charset="-128"/>
              </a:rPr>
              <a:t>　　</a:t>
            </a:r>
            <a:r>
              <a:rPr kumimoji="1" lang="en-US" altLang="ja-JP" sz="1600">
                <a:highlight>
                  <a:srgbClr val="FFFF00"/>
                </a:highlight>
                <a:latin typeface="Meiryo UI" panose="020B0604030504040204" pitchFamily="50" charset="-128"/>
                <a:ea typeface="Meiryo UI" panose="020B0604030504040204" pitchFamily="50" charset="-128"/>
              </a:rPr>
              <a:t>TIS </a:t>
            </a:r>
            <a:r>
              <a:rPr kumimoji="1" lang="ja-JP" altLang="en-US" sz="1600">
                <a:highlight>
                  <a:srgbClr val="FFFF00"/>
                </a:highlight>
                <a:latin typeface="Meiryo UI" panose="020B0604030504040204" pitchFamily="50" charset="-128"/>
                <a:ea typeface="Meiryo UI" panose="020B0604030504040204" pitchFamily="50" charset="-128"/>
              </a:rPr>
              <a:t>新卒採用サイト</a:t>
            </a:r>
            <a:r>
              <a:rPr kumimoji="1" lang="en-US" altLang="ja-JP" sz="1600">
                <a:highlight>
                  <a:srgbClr val="FFFF00"/>
                </a:highlight>
                <a:latin typeface="Meiryo UI" panose="020B0604030504040204" pitchFamily="50" charset="-128"/>
                <a:ea typeface="Meiryo UI" panose="020B0604030504040204" pitchFamily="50" charset="-128"/>
              </a:rPr>
              <a:t> </a:t>
            </a:r>
          </a:p>
          <a:p>
            <a:pPr>
              <a:lnSpc>
                <a:spcPts val="3200"/>
              </a:lnSpc>
            </a:pPr>
            <a:r>
              <a:rPr kumimoji="1" lang="ja-JP" altLang="en-US" sz="1600">
                <a:latin typeface="Meiryo UI" panose="020B0604030504040204" pitchFamily="50" charset="-128"/>
                <a:ea typeface="Meiryo UI" panose="020B0604030504040204" pitchFamily="50" charset="-128"/>
              </a:rPr>
              <a:t>　　</a:t>
            </a:r>
            <a:r>
              <a:rPr kumimoji="1" lang="en-US" altLang="ja-JP" sz="1600">
                <a:latin typeface="Meiryo UI" panose="020B0604030504040204" pitchFamily="50" charset="-128"/>
                <a:ea typeface="Meiryo UI" panose="020B0604030504040204" pitchFamily="50" charset="-128"/>
                <a:hlinkClick r:id="rId4"/>
              </a:rPr>
              <a:t>https://job.axol.jp/cr/s/tis_22/mypage/login</a:t>
            </a:r>
            <a:endParaRPr kumimoji="1" lang="en-US" altLang="ja-JP" sz="1600">
              <a:latin typeface="Meiryo UI" panose="020B0604030504040204" pitchFamily="50" charset="-128"/>
              <a:ea typeface="Meiryo UI" panose="020B0604030504040204" pitchFamily="50" charset="-128"/>
            </a:endParaRPr>
          </a:p>
          <a:p>
            <a:pPr>
              <a:lnSpc>
                <a:spcPts val="3200"/>
              </a:lnSpc>
            </a:pPr>
            <a:endParaRPr kumimoji="1" lang="en-US" altLang="ja-JP" sz="1600">
              <a:latin typeface="Meiryo UI" panose="020B0604030504040204" pitchFamily="50" charset="-128"/>
              <a:ea typeface="Meiryo UI" panose="020B0604030504040204" pitchFamily="50" charset="-128"/>
            </a:endParaRPr>
          </a:p>
          <a:p>
            <a:pPr>
              <a:lnSpc>
                <a:spcPts val="3200"/>
              </a:lnSpc>
            </a:pPr>
            <a:r>
              <a:rPr kumimoji="1" lang="ja-JP" altLang="en-US" sz="1600">
                <a:latin typeface="Meiryo UI" panose="020B0604030504040204" pitchFamily="50" charset="-128"/>
                <a:ea typeface="Meiryo UI" panose="020B0604030504040204" pitchFamily="50" charset="-128"/>
              </a:rPr>
              <a:t>エントリー時の以下のアンケート項目については、以下のようにお答えください。</a:t>
            </a:r>
          </a:p>
          <a:p>
            <a:pPr>
              <a:lnSpc>
                <a:spcPts val="3200"/>
              </a:lnSpc>
            </a:pPr>
            <a:r>
              <a:rPr kumimoji="1" lang="ja-JP" altLang="en-US" sz="1600">
                <a:latin typeface="Meiryo UI" panose="020B0604030504040204" pitchFamily="50" charset="-128"/>
                <a:ea typeface="Meiryo UI" panose="020B0604030504040204" pitchFamily="50" charset="-128"/>
              </a:rPr>
              <a:t>　　・</a:t>
            </a:r>
            <a:r>
              <a:rPr kumimoji="1" lang="en-US" altLang="ja-JP" sz="1600">
                <a:latin typeface="Meiryo UI" panose="020B0604030504040204" pitchFamily="50" charset="-128"/>
                <a:ea typeface="Meiryo UI" panose="020B0604030504040204" pitchFamily="50" charset="-128"/>
              </a:rPr>
              <a:t>TIS</a:t>
            </a:r>
            <a:r>
              <a:rPr kumimoji="1" lang="ja-JP" altLang="en-US" sz="1600">
                <a:latin typeface="Meiryo UI" panose="020B0604030504040204" pitchFamily="50" charset="-128"/>
                <a:ea typeface="Meiryo UI" panose="020B0604030504040204" pitchFamily="50" charset="-128"/>
              </a:rPr>
              <a:t>を知ったきっかけの詳細を教えてください。 　</a:t>
            </a:r>
          </a:p>
          <a:p>
            <a:pPr>
              <a:lnSpc>
                <a:spcPts val="3200"/>
              </a:lnSpc>
            </a:pPr>
            <a:r>
              <a:rPr kumimoji="1" lang="ja-JP" altLang="en-US" sz="1600">
                <a:latin typeface="Meiryo UI" panose="020B0604030504040204" pitchFamily="50" charset="-128"/>
                <a:ea typeface="Meiryo UI" panose="020B0604030504040204" pitchFamily="50" charset="-128"/>
              </a:rPr>
              <a:t>　　　→</a:t>
            </a:r>
            <a:r>
              <a:rPr kumimoji="1" lang="en-US" altLang="ja-JP" sz="1600">
                <a:highlight>
                  <a:srgbClr val="FFFF00"/>
                </a:highlight>
                <a:latin typeface="Meiryo UI" panose="020B0604030504040204" pitchFamily="50" charset="-128"/>
                <a:ea typeface="Meiryo UI" panose="020B0604030504040204" pitchFamily="50" charset="-128"/>
              </a:rPr>
              <a:t>TIS</a:t>
            </a:r>
            <a:r>
              <a:rPr kumimoji="1" lang="ja-JP" altLang="en-US" sz="1600">
                <a:highlight>
                  <a:srgbClr val="FFFF00"/>
                </a:highlight>
                <a:latin typeface="Meiryo UI" panose="020B0604030504040204" pitchFamily="50" charset="-128"/>
                <a:ea typeface="Meiryo UI" panose="020B0604030504040204" pitchFamily="50" charset="-128"/>
              </a:rPr>
              <a:t>主催のサービス開発エンジニア体験（</a:t>
            </a:r>
            <a:r>
              <a:rPr kumimoji="1" lang="en-US" altLang="ja-JP" sz="1600">
                <a:highlight>
                  <a:srgbClr val="FFFF00"/>
                </a:highlight>
                <a:latin typeface="Meiryo UI" panose="020B0604030504040204" pitchFamily="50" charset="-128"/>
                <a:ea typeface="Meiryo UI" panose="020B0604030504040204" pitchFamily="50" charset="-128"/>
              </a:rPr>
              <a:t>Aizurage</a:t>
            </a:r>
            <a:r>
              <a:rPr kumimoji="1" lang="ja-JP" altLang="en-US" sz="1600">
                <a:highlight>
                  <a:srgbClr val="FFFF00"/>
                </a:highlight>
                <a:latin typeface="Meiryo UI" panose="020B0604030504040204" pitchFamily="50" charset="-128"/>
                <a:ea typeface="Meiryo UI" panose="020B0604030504040204" pitchFamily="50" charset="-128"/>
              </a:rPr>
              <a:t>）</a:t>
            </a:r>
          </a:p>
          <a:p>
            <a:pPr>
              <a:lnSpc>
                <a:spcPts val="3200"/>
              </a:lnSpc>
            </a:pPr>
            <a:endParaRPr kumimoji="1" lang="en-US" altLang="ja-JP" sz="1600">
              <a:latin typeface="Meiryo UI" panose="020B0604030504040204" pitchFamily="50" charset="-128"/>
              <a:ea typeface="Meiryo UI" panose="020B0604030504040204" pitchFamily="50" charset="-128"/>
            </a:endParaRPr>
          </a:p>
          <a:p>
            <a:pPr>
              <a:lnSpc>
                <a:spcPts val="3200"/>
              </a:lnSpc>
            </a:pPr>
            <a:r>
              <a:rPr kumimoji="1" lang="ja-JP" altLang="en-US" sz="1600">
                <a:latin typeface="Meiryo UI" panose="020B0604030504040204" pitchFamily="50" charset="-128"/>
                <a:ea typeface="Meiryo UI" panose="020B0604030504040204" pitchFamily="50" charset="-128"/>
              </a:rPr>
              <a:t>翌営業日迄にご登録の</a:t>
            </a:r>
            <a:r>
              <a:rPr kumimoji="1" lang="en-US" altLang="ja-JP" sz="1600">
                <a:latin typeface="Meiryo UI" panose="020B0604030504040204" pitchFamily="50" charset="-128"/>
                <a:ea typeface="Meiryo UI" panose="020B0604030504040204" pitchFamily="50" charset="-128"/>
              </a:rPr>
              <a:t>E-mail</a:t>
            </a:r>
            <a:r>
              <a:rPr kumimoji="1" lang="ja-JP" altLang="en-US" sz="1600">
                <a:latin typeface="Meiryo UI" panose="020B0604030504040204" pitchFamily="50" charset="-128"/>
                <a:ea typeface="Meiryo UI" panose="020B0604030504040204" pitchFamily="50" charset="-128"/>
              </a:rPr>
              <a:t>アドレスに当社マイページをご案内いたします。</a:t>
            </a:r>
          </a:p>
          <a:p>
            <a:pPr>
              <a:lnSpc>
                <a:spcPts val="3200"/>
              </a:lnSpc>
            </a:pPr>
            <a:r>
              <a:rPr kumimoji="1" lang="en-US" altLang="ja-JP" sz="1600">
                <a:latin typeface="Meiryo UI" panose="020B0604030504040204" pitchFamily="50" charset="-128"/>
                <a:ea typeface="Meiryo UI" panose="020B0604030504040204" pitchFamily="50" charset="-128"/>
              </a:rPr>
              <a:t>※12/27</a:t>
            </a:r>
            <a:r>
              <a:rPr kumimoji="1" lang="ja-JP" altLang="en-US" sz="1600">
                <a:latin typeface="Meiryo UI" panose="020B0604030504040204" pitchFamily="50" charset="-128"/>
                <a:ea typeface="Meiryo UI" panose="020B0604030504040204" pitchFamily="50" charset="-128"/>
              </a:rPr>
              <a:t>～</a:t>
            </a:r>
            <a:r>
              <a:rPr kumimoji="1" lang="en-US" altLang="ja-JP" sz="1600">
                <a:latin typeface="Meiryo UI" panose="020B0604030504040204" pitchFamily="50" charset="-128"/>
                <a:ea typeface="Meiryo UI" panose="020B0604030504040204" pitchFamily="50" charset="-128"/>
              </a:rPr>
              <a:t>1/5</a:t>
            </a:r>
            <a:r>
              <a:rPr kumimoji="1" lang="ja-JP" altLang="en-US" sz="1600">
                <a:latin typeface="Meiryo UI" panose="020B0604030504040204" pitchFamily="50" charset="-128"/>
                <a:ea typeface="Meiryo UI" panose="020B0604030504040204" pitchFamily="50" charset="-128"/>
              </a:rPr>
              <a:t>は対応期間外となります。ご注意ください。</a:t>
            </a:r>
          </a:p>
          <a:p>
            <a:pPr>
              <a:lnSpc>
                <a:spcPts val="3200"/>
              </a:lnSpc>
            </a:pPr>
            <a:r>
              <a:rPr kumimoji="1" lang="ja-JP" altLang="en-US" sz="1600">
                <a:highlight>
                  <a:srgbClr val="FFFF00"/>
                </a:highlight>
                <a:latin typeface="Meiryo UI" panose="020B0604030504040204" pitchFamily="50" charset="-128"/>
                <a:ea typeface="Meiryo UI" panose="020B0604030504040204" pitchFamily="50" charset="-128"/>
              </a:rPr>
              <a:t>マイページからイベントにお申し込みください。</a:t>
            </a:r>
          </a:p>
          <a:p>
            <a:pPr>
              <a:lnSpc>
                <a:spcPts val="3200"/>
              </a:lnSpc>
            </a:pPr>
            <a:r>
              <a:rPr kumimoji="1" lang="ja-JP" altLang="en-US" sz="1600">
                <a:latin typeface="Meiryo UI" panose="020B0604030504040204" pitchFamily="50" charset="-128"/>
                <a:ea typeface="Meiryo UI" panose="020B0604030504040204" pitchFamily="50" charset="-128"/>
              </a:rPr>
              <a:t>チーム開発コース 以外のイベントもマイページでご案内します。</a:t>
            </a:r>
          </a:p>
          <a:p>
            <a:pPr>
              <a:lnSpc>
                <a:spcPts val="3200"/>
              </a:lnSpc>
            </a:pPr>
            <a:r>
              <a:rPr kumimoji="1" lang="ja-JP" altLang="en-US" sz="1600">
                <a:latin typeface="Meiryo UI" panose="020B0604030504040204" pitchFamily="50" charset="-128"/>
                <a:ea typeface="Meiryo UI" panose="020B0604030504040204" pitchFamily="50" charset="-128"/>
              </a:rPr>
              <a:t>ご応募お待ちしています！</a:t>
            </a:r>
            <a:endParaRPr kumimoji="1" lang="en-US" altLang="ja-JP" sz="1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588729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spTree>
    <p:extLst>
      <p:ext uri="{BB962C8B-B14F-4D97-AF65-F5344CB8AC3E}">
        <p14:creationId xmlns:p14="http://schemas.microsoft.com/office/powerpoint/2010/main" val="5993350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F9F0478-EE0D-48A8-B3C4-C03EEDFB0F2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a:solidFill>
                  <a:srgbClr val="FF0066"/>
                </a:solidFill>
                <a:latin typeface="Meiryo UI" panose="020B0604030504040204" pitchFamily="50" charset="-128"/>
                <a:ea typeface="Meiryo UI" panose="020B0604030504040204" pitchFamily="50" charset="-128"/>
              </a:rPr>
              <a:t>Thank you</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Dev</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Engineer</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TAIKEN</a:t>
            </a:r>
            <a:endParaRPr lang="ja-JP" altLang="en-US" sz="5400" b="1">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93</a:t>
            </a:fld>
            <a:endParaRPr kumimoji="1" lang="ja-JP" altLang="en-US"/>
          </a:p>
        </p:txBody>
      </p:sp>
    </p:spTree>
    <p:extLst>
      <p:ext uri="{BB962C8B-B14F-4D97-AF65-F5344CB8AC3E}">
        <p14:creationId xmlns:p14="http://schemas.microsoft.com/office/powerpoint/2010/main" val="343860590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12834</Words>
  <Application>Microsoft Office PowerPoint</Application>
  <PresentationFormat>ワイド画面</PresentationFormat>
  <Paragraphs>1746</Paragraphs>
  <Slides>93</Slides>
  <Notes>65</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93</vt:i4>
      </vt:variant>
    </vt:vector>
  </HeadingPairs>
  <TitlesOfParts>
    <vt:vector size="101" baseType="lpstr">
      <vt:lpstr> MyricaM M</vt: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2020-11-24T06:46:17Z</dcterms:created>
  <dcterms:modified xsi:type="dcterms:W3CDTF">2020-12-03T09:32:26Z</dcterms:modified>
</cp:coreProperties>
</file>